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111_14CA5667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modernComment_110_EF6DFE71.xml" ContentType="application/vnd.ms-powerpoint.comments+xml"/>
  <Override PartName="/ppt/notesSlides/notesSlide9.xml" ContentType="application/vnd.openxmlformats-officedocument.presentationml.notesSlide+xml"/>
  <Override PartName="/ppt/comments/modernComment_112_EC46446.xml" ContentType="application/vnd.ms-powerpoint.comments+xml"/>
  <Override PartName="/ppt/notesSlides/notesSlide10.xml" ContentType="application/vnd.openxmlformats-officedocument.presentationml.notesSlide+xml"/>
  <Override PartName="/ppt/comments/modernComment_105_0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</p:sldMasterIdLst>
  <p:notesMasterIdLst>
    <p:notesMasterId r:id="rId21"/>
  </p:notesMasterIdLst>
  <p:sldIdLst>
    <p:sldId id="256" r:id="rId6"/>
    <p:sldId id="257" r:id="rId7"/>
    <p:sldId id="270" r:id="rId8"/>
    <p:sldId id="267" r:id="rId9"/>
    <p:sldId id="273" r:id="rId10"/>
    <p:sldId id="260" r:id="rId11"/>
    <p:sldId id="266" r:id="rId12"/>
    <p:sldId id="271" r:id="rId13"/>
    <p:sldId id="264" r:id="rId14"/>
    <p:sldId id="265" r:id="rId15"/>
    <p:sldId id="268" r:id="rId16"/>
    <p:sldId id="272" r:id="rId17"/>
    <p:sldId id="274" r:id="rId18"/>
    <p:sldId id="261" r:id="rId19"/>
    <p:sldId id="263" r:id="rId20"/>
  </p:sldIdLst>
  <p:sldSz cx="9144000" cy="6858000" type="screen4x3"/>
  <p:notesSz cx="7772400" cy="10058400"/>
  <p:defaultTextStyle>
    <a:defPPr>
      <a:defRPr lang="en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2D83270-85C4-3F6C-1914-08E078B03A62}" name="Kevin Chege" initials="KC" userId="S::kevogt_outlook.com#ext#@kenyaeducationnetwork.onmicrosoft.com::65a42d38-cc8b-4677-9e65-c5f7305f86c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0122EA-8D43-A521-08CF-30015DC951BA}" v="141" dt="2025-10-16T10:31:58.5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82" autoAdjust="0"/>
  </p:normalViewPr>
  <p:slideViewPr>
    <p:cSldViewPr snapToGrid="0">
      <p:cViewPr varScale="1">
        <p:scale>
          <a:sx n="64" d="100"/>
          <a:sy n="64" d="100"/>
        </p:scale>
        <p:origin x="200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Chege" userId="S::kevogt_outlook.com#ext#@kenyaeducationnetwork.onmicrosoft.com::65a42d38-cc8b-4677-9e65-c5f7305f86c0" providerId="AD" clId="Web-{570122EA-8D43-A521-08CF-30015DC951BA}"/>
    <pc:docChg chg="mod addSld delSld modSld">
      <pc:chgData name="Kevin Chege" userId="S::kevogt_outlook.com#ext#@kenyaeducationnetwork.onmicrosoft.com::65a42d38-cc8b-4677-9e65-c5f7305f86c0" providerId="AD" clId="Web-{570122EA-8D43-A521-08CF-30015DC951BA}" dt="2025-10-16T10:31:19.285" v="91"/>
      <pc:docMkLst>
        <pc:docMk/>
      </pc:docMkLst>
      <pc:sldChg chg="modSp">
        <pc:chgData name="Kevin Chege" userId="S::kevogt_outlook.com#ext#@kenyaeducationnetwork.onmicrosoft.com::65a42d38-cc8b-4677-9e65-c5f7305f86c0" providerId="AD" clId="Web-{570122EA-8D43-A521-08CF-30015DC951BA}" dt="2025-10-16T10:30:24.625" v="89" actId="20577"/>
        <pc:sldMkLst>
          <pc:docMk/>
          <pc:sldMk cId="4080979771" sldId="268"/>
        </pc:sldMkLst>
        <pc:spChg chg="mod">
          <ac:chgData name="Kevin Chege" userId="S::kevogt_outlook.com#ext#@kenyaeducationnetwork.onmicrosoft.com::65a42d38-cc8b-4677-9e65-c5f7305f86c0" providerId="AD" clId="Web-{570122EA-8D43-A521-08CF-30015DC951BA}" dt="2025-10-16T10:30:24.625" v="89" actId="20577"/>
          <ac:spMkLst>
            <pc:docMk/>
            <pc:sldMk cId="4080979771" sldId="268"/>
            <ac:spMk id="3" creationId="{7DA5A5E1-44F2-DB99-24CE-4919BB601E65}"/>
          </ac:spMkLst>
        </pc:spChg>
      </pc:sldChg>
      <pc:sldChg chg="del">
        <pc:chgData name="Kevin Chege" userId="S::kevogt_outlook.com#ext#@kenyaeducationnetwork.onmicrosoft.com::65a42d38-cc8b-4677-9e65-c5f7305f86c0" providerId="AD" clId="Web-{570122EA-8D43-A521-08CF-30015DC951BA}" dt="2025-10-16T10:31:19.285" v="91"/>
        <pc:sldMkLst>
          <pc:docMk/>
          <pc:sldMk cId="3664476299" sldId="269"/>
        </pc:sldMkLst>
      </pc:sldChg>
      <pc:sldChg chg="addSp modSp add replId">
        <pc:chgData name="Kevin Chege" userId="S::kevogt_outlook.com#ext#@kenyaeducationnetwork.onmicrosoft.com::65a42d38-cc8b-4677-9e65-c5f7305f86c0" providerId="AD" clId="Web-{570122EA-8D43-A521-08CF-30015DC951BA}" dt="2025-10-16T10:26:40.331" v="86" actId="20577"/>
        <pc:sldMkLst>
          <pc:docMk/>
          <pc:sldMk cId="348804711" sldId="273"/>
        </pc:sldMkLst>
        <pc:spChg chg="add mod">
          <ac:chgData name="Kevin Chege" userId="S::kevogt_outlook.com#ext#@kenyaeducationnetwork.onmicrosoft.com::65a42d38-cc8b-4677-9e65-c5f7305f86c0" providerId="AD" clId="Web-{570122EA-8D43-A521-08CF-30015DC951BA}" dt="2025-10-16T10:18:54.650" v="30" actId="14100"/>
          <ac:spMkLst>
            <pc:docMk/>
            <pc:sldMk cId="348804711" sldId="273"/>
            <ac:spMk id="3" creationId="{9E755A1E-E242-4C44-7DF7-73F86193EAD2}"/>
          </ac:spMkLst>
        </pc:spChg>
        <pc:spChg chg="add mod">
          <ac:chgData name="Kevin Chege" userId="S::kevogt_outlook.com#ext#@kenyaeducationnetwork.onmicrosoft.com::65a42d38-cc8b-4677-9e65-c5f7305f86c0" providerId="AD" clId="Web-{570122EA-8D43-A521-08CF-30015DC951BA}" dt="2025-10-16T10:18:44.181" v="29" actId="1076"/>
          <ac:spMkLst>
            <pc:docMk/>
            <pc:sldMk cId="348804711" sldId="273"/>
            <ac:spMk id="4" creationId="{73B01684-060F-1CB5-3BC7-CB262A0EFAAB}"/>
          </ac:spMkLst>
        </pc:spChg>
        <pc:spChg chg="add mod">
          <ac:chgData name="Kevin Chege" userId="S::kevogt_outlook.com#ext#@kenyaeducationnetwork.onmicrosoft.com::65a42d38-cc8b-4677-9e65-c5f7305f86c0" providerId="AD" clId="Web-{570122EA-8D43-A521-08CF-30015DC951BA}" dt="2025-10-16T10:24:36.079" v="39" actId="14100"/>
          <ac:spMkLst>
            <pc:docMk/>
            <pc:sldMk cId="348804711" sldId="273"/>
            <ac:spMk id="6" creationId="{6851AE8B-B2DF-2B27-E7A1-54D171E1B28A}"/>
          </ac:spMkLst>
        </pc:spChg>
        <pc:spChg chg="add mod">
          <ac:chgData name="Kevin Chege" userId="S::kevogt_outlook.com#ext#@kenyaeducationnetwork.onmicrosoft.com::65a42d38-cc8b-4677-9e65-c5f7305f86c0" providerId="AD" clId="Web-{570122EA-8D43-A521-08CF-30015DC951BA}" dt="2025-10-16T10:25:35.314" v="67" actId="20577"/>
          <ac:spMkLst>
            <pc:docMk/>
            <pc:sldMk cId="348804711" sldId="273"/>
            <ac:spMk id="7" creationId="{53A9E571-A9F8-C403-EDAC-90E145952795}"/>
          </ac:spMkLst>
        </pc:spChg>
        <pc:spChg chg="add mod">
          <ac:chgData name="Kevin Chege" userId="S::kevogt_outlook.com#ext#@kenyaeducationnetwork.onmicrosoft.com::65a42d38-cc8b-4677-9e65-c5f7305f86c0" providerId="AD" clId="Web-{570122EA-8D43-A521-08CF-30015DC951BA}" dt="2025-10-16T10:26:04.205" v="73" actId="688"/>
          <ac:spMkLst>
            <pc:docMk/>
            <pc:sldMk cId="348804711" sldId="273"/>
            <ac:spMk id="8" creationId="{AE5C3226-44CD-5CE7-A36C-8FF000CDF626}"/>
          </ac:spMkLst>
        </pc:spChg>
        <pc:spChg chg="add mod">
          <ac:chgData name="Kevin Chege" userId="S::kevogt_outlook.com#ext#@kenyaeducationnetwork.onmicrosoft.com::65a42d38-cc8b-4677-9e65-c5f7305f86c0" providerId="AD" clId="Web-{570122EA-8D43-A521-08CF-30015DC951BA}" dt="2025-10-16T10:26:40.331" v="86" actId="20577"/>
          <ac:spMkLst>
            <pc:docMk/>
            <pc:sldMk cId="348804711" sldId="273"/>
            <ac:spMk id="9" creationId="{15775BC4-8727-3EB4-93D4-531A5D0A6899}"/>
          </ac:spMkLst>
        </pc:spChg>
        <pc:picChg chg="mod">
          <ac:chgData name="Kevin Chege" userId="S::kevogt_outlook.com#ext#@kenyaeducationnetwork.onmicrosoft.com::65a42d38-cc8b-4677-9e65-c5f7305f86c0" providerId="AD" clId="Web-{570122EA-8D43-A521-08CF-30015DC951BA}" dt="2025-10-16T10:24:20.094" v="35" actId="1076"/>
          <ac:picMkLst>
            <pc:docMk/>
            <pc:sldMk cId="348804711" sldId="273"/>
            <ac:picMk id="5" creationId="{F1EB5EBC-53B1-B7E3-3CEA-9C14FBA240C6}"/>
          </ac:picMkLst>
        </pc:picChg>
      </pc:sldChg>
      <pc:sldChg chg="add replId">
        <pc:chgData name="Kevin Chege" userId="S::kevogt_outlook.com#ext#@kenyaeducationnetwork.onmicrosoft.com::65a42d38-cc8b-4677-9e65-c5f7305f86c0" providerId="AD" clId="Web-{570122EA-8D43-A521-08CF-30015DC951BA}" dt="2025-10-16T10:31:14.394" v="90"/>
        <pc:sldMkLst>
          <pc:docMk/>
          <pc:sldMk cId="247751750" sldId="274"/>
        </pc:sldMkLst>
      </pc:sldChg>
    </pc:docChg>
  </pc:docChgLst>
</pc:chgInfo>
</file>

<file path=ppt/comments/modernComment_105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4888C95-F63E-4F0E-8F59-FB2A1D6BDBF3}" authorId="{92D83270-85C4-3F6C-1914-08E078B03A62}" created="2025-10-16T10:31:58.505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61"/>
      <ac:picMk id="6" creationId="{1D974114-826F-0296-AC59-588320438AA9}"/>
    </ac:deMkLst>
    <p188:txBody>
      <a:bodyPr/>
      <a:lstStyle/>
      <a:p>
        <a:r>
          <a:rPr lang="en-US"/>
          <a:t>This is slide needs some narrative context</a:t>
        </a:r>
      </a:p>
    </p188:txBody>
  </p188:cm>
</p188:cmLst>
</file>

<file path=ppt/comments/modernComment_110_EF6DFE7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E328AAD-B5D4-4481-891A-C18BC6C0124A}" authorId="{92D83270-85C4-3F6C-1914-08E078B03A62}" created="2025-10-16T10:30:58.752">
    <pc:sldMkLst xmlns:pc="http://schemas.microsoft.com/office/powerpoint/2013/main/command">
      <pc:docMk/>
      <pc:sldMk cId="4016963185" sldId="272"/>
    </pc:sldMkLst>
    <p188:txBody>
      <a:bodyPr/>
      <a:lstStyle/>
      <a:p>
        <a:r>
          <a:rPr lang="en-US"/>
          <a:t>Numbering should start from number 4</a:t>
        </a:r>
      </a:p>
    </p188:txBody>
  </p188:cm>
</p188:cmLst>
</file>

<file path=ppt/comments/modernComment_111_14CA566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FAB76D3-6ADF-4BAC-A15E-B5D1312FCC0C}" authorId="{92D83270-85C4-3F6C-1914-08E078B03A62}" created="2025-10-16T10:19:17.932">
    <pc:sldMkLst xmlns:pc="http://schemas.microsoft.com/office/powerpoint/2013/main/command">
      <pc:docMk/>
      <pc:sldMk cId="348804711" sldId="273"/>
    </pc:sldMkLst>
    <p188:txBody>
      <a:bodyPr/>
      <a:lstStyle/>
      <a:p>
        <a:r>
          <a:rPr lang="en-US"/>
          <a:t>Please review this image for the labeling</a:t>
        </a:r>
      </a:p>
    </p188:txBody>
  </p188:cm>
</p188:cmLst>
</file>

<file path=ppt/comments/modernComment_112_EC4644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5BE149E-D870-46E5-BB90-D70E1C995FC1}" authorId="{92D83270-85C4-3F6C-1914-08E078B03A62}" created="2025-10-16T10:19:17.932">
    <pc:sldMkLst xmlns:pc="http://schemas.microsoft.com/office/powerpoint/2013/main/command">
      <pc:docMk/>
      <pc:sldMk cId="348804711" sldId="273"/>
    </pc:sldMkLst>
    <p188:replyLst>
      <p188:reply id="{F5EBBE99-9BC1-4DF6-B2C1-9DC3AE20FF80}" authorId="{92D83270-85C4-3F6C-1914-08E078B03A62}" created="2025-10-16T10:31:28.629">
        <p188:txBody>
          <a:bodyPr/>
          <a:lstStyle/>
          <a:p>
            <a:r>
              <a:rPr lang="en-US"/>
              <a:t>review/add labels to the image</a:t>
            </a:r>
          </a:p>
        </p188:txBody>
      </p188:reply>
    </p188:replyLst>
    <p188:txBody>
      <a:bodyPr/>
      <a:lstStyle/>
      <a:p>
        <a:r>
          <a:rPr lang="en-US"/>
          <a:t>Please review this image for the labeling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D70B4-60B1-4F7A-BAE0-FA860C637F9B}" type="datetimeFigureOut">
              <a:rPr lang="en-KE" smtClean="0"/>
              <a:t>10/16/2025</a:t>
            </a:fld>
            <a:endParaRPr lang="en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24013" y="125730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D15B8-284F-4A6B-AFCB-E0B4680BBEE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013866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3C372-9864-0522-7DF3-F1E51286F7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2DEAC9-4153-1647-800C-4723D12175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55AA7D-A9DA-820D-EE85-06E9EBCFB8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 you’re from </a:t>
            </a:r>
            <a:r>
              <a:rPr lang="en-US" i="1" dirty="0"/>
              <a:t>University A</a:t>
            </a:r>
            <a:r>
              <a:rPr lang="en-US" dirty="0"/>
              <a:t> and you try to connect to </a:t>
            </a:r>
            <a:r>
              <a:rPr lang="en-US" dirty="0" err="1"/>
              <a:t>eduroam</a:t>
            </a:r>
            <a:r>
              <a:rPr lang="en-US" dirty="0"/>
              <a:t> while visiting </a:t>
            </a:r>
            <a:r>
              <a:rPr lang="en-US" i="1" dirty="0"/>
              <a:t>University B</a:t>
            </a:r>
            <a:r>
              <a:rPr lang="en-US" dirty="0"/>
              <a:t>, </a:t>
            </a:r>
            <a:r>
              <a:rPr lang="en-US" i="1" dirty="0"/>
              <a:t>University A</a:t>
            </a:r>
            <a:r>
              <a:rPr lang="en-US" dirty="0"/>
              <a:t> is acting as the IdP—it checks your credentials.</a:t>
            </a:r>
          </a:p>
          <a:p>
            <a:r>
              <a:rPr lang="en-US" dirty="0"/>
              <a:t>If you connect to </a:t>
            </a:r>
            <a:r>
              <a:rPr lang="en-US" dirty="0" err="1"/>
              <a:t>eduroam</a:t>
            </a:r>
            <a:r>
              <a:rPr lang="en-US" dirty="0"/>
              <a:t> at </a:t>
            </a:r>
            <a:r>
              <a:rPr lang="en-US" i="1" dirty="0"/>
              <a:t>University B</a:t>
            </a:r>
            <a:r>
              <a:rPr lang="en-US" dirty="0"/>
              <a:t>, </a:t>
            </a:r>
            <a:r>
              <a:rPr lang="en-US" i="1" dirty="0"/>
              <a:t>University B</a:t>
            </a:r>
            <a:r>
              <a:rPr lang="en-US" dirty="0"/>
              <a:t> is the SP—it’s providing you with Wi-Fi, even though you belong to </a:t>
            </a:r>
            <a:r>
              <a:rPr lang="en-US" i="1" dirty="0"/>
              <a:t>University A</a:t>
            </a:r>
            <a:r>
              <a:rPr lang="en-US" dirty="0"/>
              <a:t>.</a:t>
            </a:r>
          </a:p>
          <a:p>
            <a:pPr algn="just"/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Every member institution has an Identity Provider RADIUS server (IdP) which processes authentication requests for its own users. The IdP RADIUS server is connected to the Federation-Level RADIUS server (FLR) which is used in order to gateway authentication and accounting requests between </a:t>
            </a:r>
            <a:r>
              <a:rPr lang="en-GB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eduroam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 IdPs member sites</a:t>
            </a:r>
            <a:r>
              <a:rPr lang="en-GB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. </a:t>
            </a:r>
          </a:p>
          <a:p>
            <a:pPr algn="just"/>
            <a:r>
              <a:rPr lang="en-GB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The 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FLR is in turn connected to the international Top-Level RADIUS server (TLR) which has a list of connected FLR servers and the associated realms. The format of usernames used is ‘</a:t>
            </a:r>
            <a:r>
              <a:rPr lang="en-GB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user@realm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’; where realm is the institution’s DNS domain name; the RADIUS servers can use this information to route the request to the appropriate next hop in the hierarchy until the home institution is reached</a:t>
            </a:r>
          </a:p>
          <a:p>
            <a:pPr algn="just"/>
            <a:r>
              <a:rPr lang="en-GB"/>
              <a:t>The </a:t>
            </a:r>
            <a:r>
              <a:rPr lang="en-GB" err="1"/>
              <a:t>eduroam</a:t>
            </a:r>
            <a:r>
              <a:rPr lang="en-GB"/>
              <a:t> infrastructure is based on the secure IEEE 802.1X technology57 and on a hierarchical system of RADIUS-servers. 802.1X provides an authentication framework for wireless LANs that allows a user (known as a ‘supplicant’) to be authenticated by an authentication server (with the access point being known as the ‘authenticator’). For the </a:t>
            </a:r>
            <a:r>
              <a:rPr lang="en-GB" err="1"/>
              <a:t>eduroam</a:t>
            </a:r>
            <a:r>
              <a:rPr lang="en-GB"/>
              <a:t> service, the authentication process is undertaken through a system of resilient European top-level RADIUS servers, to which each participating European NREN connects with its national RADIUS server.</a:t>
            </a:r>
            <a:endParaRPr lang="en-GB" b="0" i="0">
              <a:solidFill>
                <a:srgbClr val="000000"/>
              </a:solidFill>
              <a:effectLst/>
              <a:highlight>
                <a:srgbClr val="FFFFFF"/>
              </a:highlight>
              <a:latin typeface="Lucida Grande"/>
            </a:endParaRPr>
          </a:p>
          <a:p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FD8BA-528E-CBE6-BD65-BD8C21B272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5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7075816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14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594001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Example:</a:t>
            </a:r>
            <a:br>
              <a:rPr lang="en-US" dirty="0"/>
            </a:br>
            <a:r>
              <a:rPr lang="en-US" dirty="0"/>
              <a:t>If you’re from </a:t>
            </a:r>
            <a:r>
              <a:rPr lang="en-US" i="1" dirty="0"/>
              <a:t>University A</a:t>
            </a:r>
            <a:r>
              <a:rPr lang="en-US" dirty="0"/>
              <a:t> and you try to connect to </a:t>
            </a:r>
            <a:r>
              <a:rPr lang="en-US" dirty="0" err="1"/>
              <a:t>eduroam</a:t>
            </a:r>
            <a:r>
              <a:rPr lang="en-US" dirty="0"/>
              <a:t> while visiting </a:t>
            </a:r>
            <a:r>
              <a:rPr lang="en-US" i="1" dirty="0"/>
              <a:t>University B</a:t>
            </a:r>
            <a:r>
              <a:rPr lang="en-US" dirty="0"/>
              <a:t>, </a:t>
            </a:r>
            <a:r>
              <a:rPr lang="en-US" i="1" dirty="0"/>
              <a:t>University A</a:t>
            </a:r>
            <a:r>
              <a:rPr lang="en-US" dirty="0"/>
              <a:t> is acting as the IdP—it checks your credentials.</a:t>
            </a:r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6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346181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9CF40-3D57-552D-A0B1-9ACC0444BB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B78463-7F08-E632-3504-4F863182C7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42489C-3293-01D5-9336-CFE8A42BD7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Example:</a:t>
            </a:r>
            <a:br>
              <a:rPr lang="en-US" dirty="0"/>
            </a:br>
            <a:r>
              <a:rPr lang="en-US" dirty="0"/>
              <a:t>If you connect to </a:t>
            </a:r>
            <a:r>
              <a:rPr lang="en-US" dirty="0" err="1"/>
              <a:t>eduroam</a:t>
            </a:r>
            <a:r>
              <a:rPr lang="en-US" dirty="0"/>
              <a:t> at </a:t>
            </a:r>
            <a:r>
              <a:rPr lang="en-US" i="1" dirty="0"/>
              <a:t>University B</a:t>
            </a:r>
            <a:r>
              <a:rPr lang="en-US" dirty="0"/>
              <a:t>, </a:t>
            </a:r>
            <a:r>
              <a:rPr lang="en-US" i="1" dirty="0"/>
              <a:t>University B</a:t>
            </a:r>
            <a:r>
              <a:rPr lang="en-US" dirty="0"/>
              <a:t> is the SP—it’s providing you with Wi-Fi, even though you belong to </a:t>
            </a:r>
            <a:r>
              <a:rPr lang="en-US" i="1" dirty="0"/>
              <a:t>University 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8560E-71C5-BF9D-0DC3-FF581BC076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7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061121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6F65CA-921D-868B-3DBB-D73DAAB48B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6201C8-EA26-058A-B44C-39C4C6CC9A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FFF22B-A845-149F-B70E-54F5C5A13E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Supplicant: (Client) User device (e.g., laptop, phone) requesting authentication</a:t>
            </a:r>
          </a:p>
          <a:p>
            <a:r>
              <a:rPr lang="en-GB" dirty="0"/>
              <a:t>Access Point: Provides WLAN access, forwards auth requests to local RADIUS server</a:t>
            </a:r>
          </a:p>
          <a:p>
            <a:r>
              <a:rPr lang="en-GB" dirty="0"/>
              <a:t>Institutional RADIUS server: Authenticates own users or forwards to NRO </a:t>
            </a:r>
          </a:p>
          <a:p>
            <a:r>
              <a:rPr lang="en-GB" dirty="0"/>
              <a:t>National RADIUS: Forwards requests within a country or to the global infrastructure</a:t>
            </a:r>
          </a:p>
          <a:p>
            <a:r>
              <a:rPr lang="en-GB" dirty="0"/>
              <a:t>Top-Level RADIUS: Routes between countries or regions</a:t>
            </a:r>
          </a:p>
          <a:p>
            <a:r>
              <a:rPr lang="en-GB" dirty="0"/>
              <a:t>RADIUS Proxy Chain: Forwards requests securely up/down the hierarchy</a:t>
            </a:r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4B6DE-2992-DBCF-D681-28CEED9067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8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856720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D95E0-F8B3-9E1A-F5CB-E023798D1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BCF553-DD51-4D55-FB7E-89F6749E4B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5C3F4D-0BD0-2287-316D-9B14BF5489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Supplicant: (Client) User device (e.g., laptop, phone) requesting authentication</a:t>
            </a:r>
          </a:p>
          <a:p>
            <a:r>
              <a:rPr lang="en-GB" dirty="0"/>
              <a:t>Access Point: Provides WLAN access, forwards auth requests to local RADIUS server</a:t>
            </a:r>
          </a:p>
          <a:p>
            <a:r>
              <a:rPr lang="en-GB" dirty="0"/>
              <a:t>Institutional RADIUS server: Authenticates own users or forwards to NRO </a:t>
            </a:r>
          </a:p>
          <a:p>
            <a:r>
              <a:rPr lang="en-GB" dirty="0"/>
              <a:t>National RADIUS: Forwards requests within a country or to the global infrastructure</a:t>
            </a:r>
          </a:p>
          <a:p>
            <a:r>
              <a:rPr lang="en-GB" dirty="0"/>
              <a:t>Top-Level RADIUS: Routes between countries or regions</a:t>
            </a:r>
          </a:p>
          <a:p>
            <a:r>
              <a:rPr lang="en-GB" dirty="0"/>
              <a:t>RADIUS Proxy Chain: Forwards requests securely up/down the hierarchy</a:t>
            </a:r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39DBEE-8852-8993-016D-F354209F16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9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95331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9B6408-6042-6C23-48BF-4215D6642D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40C98B-37E4-F73B-7BC1-D65E730043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A96648-9B7A-56D2-2448-109223FE23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Institutional RADIUS server: Authenticates own users or forwards to NRO </a:t>
            </a:r>
          </a:p>
          <a:p>
            <a:r>
              <a:rPr lang="en-GB" dirty="0"/>
              <a:t>National RADIUS: Forwards requests within a country or to the global infrastructure</a:t>
            </a:r>
          </a:p>
          <a:p>
            <a:r>
              <a:rPr lang="en-GB" dirty="0"/>
              <a:t>Top-Level RADIUS: Routes between countries or regions</a:t>
            </a:r>
          </a:p>
          <a:p>
            <a:r>
              <a:rPr lang="en-GB" dirty="0"/>
              <a:t>RADIUS Proxy Chain: Forwards requests securely up/down the hierarchy</a:t>
            </a:r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E432B-C917-9CE2-D464-811D33C5E7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10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653801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3. </a:t>
            </a:r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11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215558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5AB61-3E61-A529-5F48-4AA8DBA74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1376CD-FC78-6FF1-3014-301CE264E0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7B26BF-A9E4-A28F-342B-D512AEF9DF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3. </a:t>
            </a:r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D0892-765F-687B-DAAC-0A745A02B4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12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8529965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6E903-4CBF-7F82-194F-D0CF0ED2E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BA40DD-D93A-0CF9-0535-D275DD5251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936A8F-39EB-E31B-4956-06FB11C02D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 you’re from </a:t>
            </a:r>
            <a:r>
              <a:rPr lang="en-US" i="1" dirty="0"/>
              <a:t>University A</a:t>
            </a:r>
            <a:r>
              <a:rPr lang="en-US" dirty="0"/>
              <a:t> and you try to connect to </a:t>
            </a:r>
            <a:r>
              <a:rPr lang="en-US" dirty="0" err="1"/>
              <a:t>eduroam</a:t>
            </a:r>
            <a:r>
              <a:rPr lang="en-US" dirty="0"/>
              <a:t> while visiting </a:t>
            </a:r>
            <a:r>
              <a:rPr lang="en-US" i="1" dirty="0"/>
              <a:t>University B</a:t>
            </a:r>
            <a:r>
              <a:rPr lang="en-US" dirty="0"/>
              <a:t>, </a:t>
            </a:r>
            <a:r>
              <a:rPr lang="en-US" i="1" dirty="0"/>
              <a:t>University A</a:t>
            </a:r>
            <a:r>
              <a:rPr lang="en-US" dirty="0"/>
              <a:t> is acting as the IdP—it checks your credentials.</a:t>
            </a:r>
          </a:p>
          <a:p>
            <a:r>
              <a:rPr lang="en-US" dirty="0"/>
              <a:t>If you connect to </a:t>
            </a:r>
            <a:r>
              <a:rPr lang="en-US" dirty="0" err="1"/>
              <a:t>eduroam</a:t>
            </a:r>
            <a:r>
              <a:rPr lang="en-US" dirty="0"/>
              <a:t> at </a:t>
            </a:r>
            <a:r>
              <a:rPr lang="en-US" i="1" dirty="0"/>
              <a:t>University B</a:t>
            </a:r>
            <a:r>
              <a:rPr lang="en-US" dirty="0"/>
              <a:t>, </a:t>
            </a:r>
            <a:r>
              <a:rPr lang="en-US" i="1" dirty="0"/>
              <a:t>University B</a:t>
            </a:r>
            <a:r>
              <a:rPr lang="en-US" dirty="0"/>
              <a:t> is the SP—it’s providing you with Wi-Fi, even though you belong to </a:t>
            </a:r>
            <a:r>
              <a:rPr lang="en-US" i="1" dirty="0"/>
              <a:t>University A</a:t>
            </a:r>
            <a:r>
              <a:rPr lang="en-US" dirty="0"/>
              <a:t>.</a:t>
            </a:r>
          </a:p>
          <a:p>
            <a:pPr algn="just"/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Every member institution has an Identity Provider RADIUS server (IdP) which processes authentication requests for its own users. The IdP RADIUS server is connected to the Federation-Level RADIUS server (FLR) which is used in order to gateway authentication and accounting requests between </a:t>
            </a:r>
            <a:r>
              <a:rPr lang="en-GB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eduroam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 IdPs member sites</a:t>
            </a:r>
            <a:r>
              <a:rPr lang="en-GB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. </a:t>
            </a:r>
          </a:p>
          <a:p>
            <a:pPr algn="just"/>
            <a:r>
              <a:rPr lang="en-GB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The 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FLR is in turn connected to the international Top-Level RADIUS server (TLR) which has a list of connected FLR servers and the associated realms. The format of usernames used is ‘</a:t>
            </a:r>
            <a:r>
              <a:rPr lang="en-GB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user@realm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’; where realm is the institution’s DNS domain name; the RADIUS servers can use this information to route the request to the appropriate next hop in the hierarchy until the home institution is reached</a:t>
            </a:r>
          </a:p>
          <a:p>
            <a:pPr algn="just"/>
            <a:r>
              <a:rPr lang="en-GB"/>
              <a:t>The </a:t>
            </a:r>
            <a:r>
              <a:rPr lang="en-GB" err="1"/>
              <a:t>eduroam</a:t>
            </a:r>
            <a:r>
              <a:rPr lang="en-GB"/>
              <a:t> infrastructure is based on the secure IEEE 802.1X technology57 and on a hierarchical system of RADIUS-servers. 802.1X provides an authentication framework for wireless LANs that allows a user (known as a ‘supplicant’) to be authenticated by an authentication server (with the access point being known as the ‘authenticator’). For the </a:t>
            </a:r>
            <a:r>
              <a:rPr lang="en-GB" err="1"/>
              <a:t>eduroam</a:t>
            </a:r>
            <a:r>
              <a:rPr lang="en-GB"/>
              <a:t> service, the authentication process is undertaken through a system of resilient European top-level RADIUS servers, to which each participating European NREN connects with its national RADIUS server.</a:t>
            </a:r>
            <a:endParaRPr lang="en-GB" b="0" i="0">
              <a:solidFill>
                <a:srgbClr val="000000"/>
              </a:solidFill>
              <a:effectLst/>
              <a:highlight>
                <a:srgbClr val="FFFFFF"/>
              </a:highlight>
              <a:latin typeface="Lucida Grande"/>
            </a:endParaRPr>
          </a:p>
          <a:p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F5AF89-A57D-DE9A-F5F7-594086B4BF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13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237668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178972E-7FF7-468D-9A41-AFCF9F97866C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16/10/2025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D7A837B-BF99-4A87-9919-DB17D6D6C16D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546F0E-4367-4432-885E-0FD845F21AE4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16/10/2025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B700A47-C55F-4529-AC84-E24C8AC74385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0_EF6DFE7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2_EC4644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5_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1_14CA566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 descr="J:\Business\KENET\Transforming-EdthroughICT.png"/>
          <p:cNvPicPr/>
          <p:nvPr/>
        </p:nvPicPr>
        <p:blipFill>
          <a:blip r:embed="rId2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4" name="TextShape 2"/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  <a:latin typeface="Arial" charset="0"/>
              </a:rPr>
              <a:t>Ms. Anne Inapat</a:t>
            </a:r>
          </a:p>
          <a:p>
            <a:pPr algn="ctr"/>
            <a:r>
              <a:rPr lang="en-US" b="1" dirty="0">
                <a:solidFill>
                  <a:srgbClr val="7030A0"/>
                </a:solidFill>
                <a:latin typeface="Arial" charset="0"/>
              </a:rPr>
              <a:t>Sr. Systems Administrator</a:t>
            </a:r>
          </a:p>
          <a:p>
            <a:pPr algn="ctr"/>
            <a:r>
              <a:rPr lang="en-US" b="1" dirty="0">
                <a:solidFill>
                  <a:srgbClr val="7030A0"/>
                </a:solidFill>
                <a:latin typeface="Arial" charset="0"/>
              </a:rPr>
              <a:t>KENET</a:t>
            </a:r>
          </a:p>
          <a:p>
            <a:pPr algn="ctr"/>
            <a:r>
              <a:rPr lang="en-US" b="1" dirty="0">
                <a:solidFill>
                  <a:srgbClr val="7030A0"/>
                </a:solidFill>
                <a:latin typeface="Arial" charset="0"/>
              </a:rPr>
              <a:t>ainapat@kenet.or.ke </a:t>
            </a:r>
          </a:p>
        </p:txBody>
      </p:sp>
      <p:sp>
        <p:nvSpPr>
          <p:cNvPr id="85" name="CustomShape 3"/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6" name="CustomShape 4"/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88" name="TextShape 5"/>
          <p:cNvSpPr txBox="1"/>
          <p:nvPr/>
        </p:nvSpPr>
        <p:spPr>
          <a:xfrm>
            <a:off x="928191" y="1808751"/>
            <a:ext cx="6071760" cy="208152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GB" sz="3200" b="1">
                <a:solidFill>
                  <a:schemeClr val="bg1"/>
                </a:solidFill>
              </a:rPr>
              <a:t>eduroam Infrastructure &amp; RADIUS Basics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516FB-34F8-DB5C-0401-4E73E685D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8C51D7F5-0B37-5058-5680-13EEDBF8D85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5C5F0ECF-B7F7-F61A-20B5-F5CAC08D964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C75FE90F-3988-2665-5976-5D30969C0C0E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02A180B0-1867-975F-4351-F06FFCF81E4B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3" name="TextShape 3">
            <a:extLst>
              <a:ext uri="{FF2B5EF4-FFF2-40B4-BE49-F238E27FC236}">
                <a16:creationId xmlns:a16="http://schemas.microsoft.com/office/drawing/2014/main" id="{85DCBBC1-CA2B-EEAE-16CA-7A1226478CB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3D52A1-D0E7-F22A-5557-2F480096F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3720"/>
            <a:ext cx="8229240" cy="87744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Garamond"/>
              </a:rPr>
              <a:t>Federation hierarchy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27892C-832C-F50A-9C76-BD9108BD480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542984"/>
            <a:ext cx="8229240" cy="4674936"/>
          </a:xfrm>
        </p:spPr>
        <p:txBody>
          <a:bodyPr>
            <a:normAutofit lnSpcReduction="10000"/>
          </a:bodyPr>
          <a:lstStyle/>
          <a:p>
            <a:r>
              <a:rPr lang="en-GB" sz="2800" b="1" dirty="0">
                <a:latin typeface="Garamond"/>
              </a:rPr>
              <a:t>c. Global </a:t>
            </a:r>
            <a:r>
              <a:rPr lang="en-GB" sz="2800" b="1" err="1">
                <a:latin typeface="Garamond"/>
              </a:rPr>
              <a:t>eduroam</a:t>
            </a:r>
            <a:r>
              <a:rPr lang="en-GB" sz="2800" b="1" dirty="0">
                <a:latin typeface="Garamond"/>
              </a:rPr>
              <a:t> RADIUS Infrastructure – Global Level</a:t>
            </a:r>
            <a:r>
              <a:rPr lang="en-US" sz="2800" dirty="0">
                <a:latin typeface="Garamond"/>
              </a:rPr>
              <a:t>​</a:t>
            </a:r>
            <a:endParaRPr lang="en-US" sz="2800" dirty="0"/>
          </a:p>
          <a:p>
            <a:pPr fontAlgn="base"/>
            <a:r>
              <a:rPr lang="en-GB" sz="2800" dirty="0">
                <a:latin typeface="Garamond"/>
              </a:rPr>
              <a:t>Operates global root RADIUS servers (called Top-Level RADIUS (TLR) servers).</a:t>
            </a:r>
            <a:r>
              <a:rPr lang="en-US" sz="2800" dirty="0">
                <a:latin typeface="Garamond"/>
              </a:rPr>
              <a:t>​</a:t>
            </a:r>
          </a:p>
          <a:p>
            <a:pPr fontAlgn="base"/>
            <a:r>
              <a:rPr lang="en-GB" sz="2800" dirty="0">
                <a:latin typeface="Garamond"/>
              </a:rPr>
              <a:t>Maintains inter-regional trust and routing.</a:t>
            </a:r>
            <a:r>
              <a:rPr lang="en-US" sz="2800" dirty="0">
                <a:latin typeface="Garamond"/>
              </a:rPr>
              <a:t>​</a:t>
            </a:r>
            <a:endParaRPr lang="en-US" sz="2800">
              <a:latin typeface="Garamond"/>
            </a:endParaRPr>
          </a:p>
          <a:p>
            <a:pPr fontAlgn="base"/>
            <a:r>
              <a:rPr lang="en-GB" sz="2800" dirty="0">
                <a:latin typeface="Garamond"/>
              </a:rPr>
              <a:t>Managed by the </a:t>
            </a:r>
            <a:r>
              <a:rPr lang="en-GB" sz="2800" err="1">
                <a:latin typeface="Garamond"/>
              </a:rPr>
              <a:t>eduroam</a:t>
            </a:r>
            <a:r>
              <a:rPr lang="en-GB" sz="2800" dirty="0">
                <a:latin typeface="Garamond"/>
              </a:rPr>
              <a:t> Operations Team, under the coordination of GÉANT.</a:t>
            </a:r>
            <a:r>
              <a:rPr lang="en-US" sz="2800" dirty="0">
                <a:latin typeface="Garamond"/>
              </a:rPr>
              <a:t>​</a:t>
            </a:r>
            <a:endParaRPr lang="en-US" sz="2800">
              <a:latin typeface="Garamond"/>
            </a:endParaRPr>
          </a:p>
          <a:p>
            <a:pPr fontAlgn="base"/>
            <a:endParaRPr lang="en-US" sz="2800" dirty="0">
              <a:latin typeface="Garamond"/>
            </a:endParaRPr>
          </a:p>
          <a:p>
            <a:pPr fontAlgn="base"/>
            <a:r>
              <a:rPr lang="en-US" sz="2800" b="1" dirty="0">
                <a:latin typeface="Garamond"/>
              </a:rPr>
              <a:t>Other radius hierarchy components:</a:t>
            </a:r>
            <a:endParaRPr lang="en-US" sz="2800" b="1">
              <a:latin typeface="Garamond"/>
            </a:endParaRPr>
          </a:p>
          <a:p>
            <a:r>
              <a:rPr lang="en-GB" sz="2800" b="1" dirty="0">
                <a:latin typeface="Garamond"/>
              </a:rPr>
              <a:t>Supplicant: </a:t>
            </a:r>
            <a:r>
              <a:rPr lang="en-GB" sz="2800" dirty="0">
                <a:latin typeface="Garamond"/>
              </a:rPr>
              <a:t>(Client) User device (e.g., laptop, phone) requesting authentication</a:t>
            </a:r>
            <a:endParaRPr lang="en-GB" sz="2800">
              <a:latin typeface="Garamond"/>
            </a:endParaRPr>
          </a:p>
          <a:p>
            <a:r>
              <a:rPr lang="en-GB" sz="2800" b="1" dirty="0">
                <a:latin typeface="Garamond"/>
              </a:rPr>
              <a:t>Access Point: </a:t>
            </a:r>
            <a:r>
              <a:rPr lang="en-GB" sz="2800" dirty="0">
                <a:latin typeface="Garamond"/>
              </a:rPr>
              <a:t>Provides WLAN access, forwards auth requests to local RADIUS server</a:t>
            </a:r>
          </a:p>
        </p:txBody>
      </p:sp>
    </p:spTree>
    <p:extLst>
      <p:ext uri="{BB962C8B-B14F-4D97-AF65-F5344CB8AC3E}">
        <p14:creationId xmlns:p14="http://schemas.microsoft.com/office/powerpoint/2010/main" val="3410467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8AB2F-254F-F6E2-A004-2AD9EBC8D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C070F6F2-CC77-AA5A-F38A-683BC7BCC67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39B98098-7F77-A7A8-4ECC-5A0A7EE4E0A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E23343A5-CD09-B6E4-78E4-08EB364DCAE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4EE6B067-8FD4-6E51-D11B-4BA27BD89E0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F5502E46-C996-C686-E9E4-477E9F8CAD6D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DD3A6E-574D-3D3D-C8A8-06EB18EBA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b="1" dirty="0">
                <a:solidFill>
                  <a:srgbClr val="7030A0"/>
                </a:solidFill>
                <a:latin typeface="Garamond"/>
              </a:rPr>
              <a:t>How RADIUS Works in </a:t>
            </a:r>
            <a:r>
              <a:rPr lang="en-GB" b="1" err="1">
                <a:solidFill>
                  <a:srgbClr val="7030A0"/>
                </a:solidFill>
                <a:latin typeface="Garamond"/>
              </a:rPr>
              <a:t>eduroam</a:t>
            </a:r>
            <a:endParaRPr lang="en-GB" b="1" dirty="0">
              <a:solidFill>
                <a:srgbClr val="7030A0"/>
              </a:solidFill>
              <a:latin typeface="Garamond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A5A5E1-44F2-DB99-24CE-4919BB601E6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225359"/>
            <a:ext cx="8229600" cy="5266881"/>
          </a:xfrm>
        </p:spPr>
        <p:txBody>
          <a:bodyPr>
            <a:normAutofit fontScale="62500" lnSpcReduction="20000"/>
          </a:bodyPr>
          <a:lstStyle/>
          <a:p>
            <a:r>
              <a:rPr lang="en-GB" dirty="0">
                <a:latin typeface="Garamond"/>
              </a:rPr>
              <a:t>When a user connects to the </a:t>
            </a:r>
            <a:r>
              <a:rPr lang="en-GB" b="1" err="1">
                <a:latin typeface="Garamond"/>
              </a:rPr>
              <a:t>eduroam</a:t>
            </a:r>
            <a:r>
              <a:rPr lang="en-GB" b="1" dirty="0">
                <a:latin typeface="Garamond"/>
              </a:rPr>
              <a:t> SSID</a:t>
            </a:r>
            <a:r>
              <a:rPr lang="en-GB" dirty="0">
                <a:latin typeface="Garamond"/>
              </a:rPr>
              <a:t> at a foreign institution:</a:t>
            </a:r>
          </a:p>
          <a:p>
            <a:r>
              <a:rPr lang="en-GB" b="1" dirty="0">
                <a:latin typeface="Garamond"/>
              </a:rPr>
              <a:t>Step-by-Step:</a:t>
            </a:r>
          </a:p>
          <a:p>
            <a:pPr>
              <a:buFont typeface="+mj-lt"/>
              <a:buAutoNum type="arabicPeriod"/>
            </a:pPr>
            <a:r>
              <a:rPr lang="en-GB" b="1" dirty="0">
                <a:latin typeface="Garamond"/>
              </a:rPr>
              <a:t>User Device/Supplicant → Access Point</a:t>
            </a:r>
            <a:endParaRPr lang="en-GB">
              <a:latin typeface="Garamond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GB" sz="4400" dirty="0">
                <a:latin typeface="Garamond"/>
              </a:rPr>
              <a:t>Device sends credentials (username + password/certificate) via </a:t>
            </a:r>
            <a:r>
              <a:rPr lang="en-GB" sz="4400" b="1" dirty="0">
                <a:latin typeface="Garamond"/>
              </a:rPr>
              <a:t>802.1X</a:t>
            </a:r>
            <a:r>
              <a:rPr lang="en-GB" sz="4400" dirty="0">
                <a:latin typeface="Garamond"/>
              </a:rPr>
              <a:t> using an </a:t>
            </a:r>
            <a:r>
              <a:rPr lang="en-GB" sz="4400" b="1" dirty="0">
                <a:latin typeface="Garamond"/>
              </a:rPr>
              <a:t>EAP</a:t>
            </a:r>
            <a:r>
              <a:rPr lang="en-GB" sz="4400" dirty="0">
                <a:latin typeface="Garamond"/>
              </a:rPr>
              <a:t> method (e.g., PEAP, EAP-TTLS, EAP-TLS).</a:t>
            </a:r>
          </a:p>
          <a:p>
            <a:pPr>
              <a:buFont typeface="+mj-lt"/>
              <a:buAutoNum type="arabicPeriod"/>
            </a:pPr>
            <a:r>
              <a:rPr lang="en-GB" b="1" dirty="0">
                <a:latin typeface="Garamond"/>
              </a:rPr>
              <a:t>Access Point/Authenticator → Local RADIUS Server</a:t>
            </a:r>
            <a:endParaRPr lang="en-GB">
              <a:latin typeface="Garamond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GB" sz="4400" dirty="0">
                <a:latin typeface="Garamond"/>
              </a:rPr>
              <a:t>AP forwards the EAP message encapsulated inside RADIUS to the </a:t>
            </a:r>
            <a:r>
              <a:rPr lang="en-GB" sz="4400" b="1" dirty="0">
                <a:latin typeface="Garamond"/>
              </a:rPr>
              <a:t>visited institution’s RADIUS</a:t>
            </a:r>
            <a:r>
              <a:rPr lang="en-GB" sz="4400" dirty="0">
                <a:latin typeface="Garamond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GB" b="1" dirty="0">
                <a:latin typeface="Garamond"/>
              </a:rPr>
              <a:t>RADIUS Proxying Up the Chain</a:t>
            </a:r>
            <a:endParaRPr lang="en-GB">
              <a:latin typeface="Garamond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GB" sz="4400" dirty="0">
                <a:latin typeface="Garamond"/>
              </a:rPr>
              <a:t>If the username realm (e.g., @university.ac.ke) doesn’t match the visited institution, the RADIUS server </a:t>
            </a:r>
            <a:r>
              <a:rPr lang="en-GB" sz="4400" b="1" dirty="0">
                <a:latin typeface="Garamond"/>
              </a:rPr>
              <a:t>proxies</a:t>
            </a:r>
            <a:r>
              <a:rPr lang="en-GB" sz="4400" dirty="0">
                <a:latin typeface="Garamond"/>
              </a:rPr>
              <a:t> the request to the </a:t>
            </a:r>
            <a:r>
              <a:rPr lang="en-GB" sz="4400" b="1" dirty="0">
                <a:latin typeface="Garamond"/>
              </a:rPr>
              <a:t>National RADIUS server (NRO)</a:t>
            </a:r>
            <a:r>
              <a:rPr lang="en-GB" sz="4400" dirty="0">
                <a:latin typeface="Garamond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0979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0F12AC-8940-A825-917F-9F45691ED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1A9DB209-A296-3792-D89F-2BD626DC5258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84462D2B-7CE9-09A9-5ADA-638D4D51A9F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CFC261F3-329B-0A67-850A-E2547D44FD5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DB7A9E8C-2C03-F0A2-97BC-FD975C53A34A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04157AB8-9B45-F2C1-4395-AB3708556067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BAFC69-9D23-C059-95FE-95FCD5DD5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b="1" dirty="0">
                <a:solidFill>
                  <a:srgbClr val="7030A0"/>
                </a:solidFill>
                <a:latin typeface="Garamond"/>
              </a:rPr>
              <a:t>How RADIUS Works in </a:t>
            </a:r>
            <a:r>
              <a:rPr lang="en-GB" b="1" err="1">
                <a:solidFill>
                  <a:srgbClr val="7030A0"/>
                </a:solidFill>
                <a:latin typeface="Garamond"/>
              </a:rPr>
              <a:t>eduroam</a:t>
            </a:r>
            <a:endParaRPr lang="en-GB" b="1" dirty="0">
              <a:solidFill>
                <a:srgbClr val="7030A0"/>
              </a:solidFill>
              <a:latin typeface="Garamond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3F93B5-6829-C663-6114-0D86462CB28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418399"/>
            <a:ext cx="8229600" cy="5073841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Garamond"/>
              </a:rPr>
              <a:t>5.Home RADIUS → Identity Verification</a:t>
            </a:r>
            <a:endParaRPr lang="en-GB" sz="2800" dirty="0">
              <a:latin typeface="Garamond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GB" sz="2800" dirty="0">
                <a:latin typeface="Garamond"/>
              </a:rPr>
              <a:t>The home institution’s RADIUS server checks the credentials against its identity database (LDAP, AD, etc.).</a:t>
            </a:r>
          </a:p>
          <a:p>
            <a:r>
              <a:rPr lang="en-GB" sz="2800" b="1" dirty="0">
                <a:latin typeface="Garamond"/>
              </a:rPr>
              <a:t>6.Accept / Reject Response</a:t>
            </a:r>
            <a:endParaRPr lang="en-GB" sz="2800" dirty="0">
              <a:latin typeface="Garamond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GB" sz="2800" dirty="0">
                <a:latin typeface="Garamond"/>
              </a:rPr>
              <a:t>The decision flows back through the same RADIUS chain to the visited AP.</a:t>
            </a:r>
          </a:p>
          <a:p>
            <a:r>
              <a:rPr lang="en-GB" sz="2800" b="1" dirty="0">
                <a:latin typeface="Garamond"/>
              </a:rPr>
              <a:t>7.Network Access Granted</a:t>
            </a:r>
            <a:endParaRPr lang="en-GB" sz="2800" dirty="0">
              <a:latin typeface="Garamond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GB" sz="2800" dirty="0">
                <a:latin typeface="Garamond"/>
              </a:rPr>
              <a:t>If accepted, WPA2/WPA3-Enterprise keys are exchanged, and the user joins the network securely.</a:t>
            </a:r>
          </a:p>
        </p:txBody>
      </p:sp>
    </p:spTree>
    <p:extLst>
      <p:ext uri="{BB962C8B-B14F-4D97-AF65-F5344CB8AC3E}">
        <p14:creationId xmlns:p14="http://schemas.microsoft.com/office/powerpoint/2010/main" val="401696318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263D7-2B61-0EF9-6CFD-291302CBB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9C18497D-4694-4D15-4BBE-BBAB5F21E556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2E822318-5E5A-00F2-764A-EFD5EC2E232C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C25F03FB-6A09-DFBD-42C3-D5FBB1A3AC28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7D52731D-AB43-DC5F-D288-2CF1C4F6E1A7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61763ABA-F0F2-1D19-3998-D08DE358F76C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618C30-AA43-A686-3004-A3DCE43CB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b="1" dirty="0" err="1">
                <a:solidFill>
                  <a:srgbClr val="7030A0"/>
                </a:solidFill>
                <a:latin typeface="Garamond"/>
              </a:rPr>
              <a:t>Eduroam</a:t>
            </a:r>
            <a:r>
              <a:rPr lang="en-GB" b="1" dirty="0">
                <a:solidFill>
                  <a:srgbClr val="7030A0"/>
                </a:solidFill>
                <a:latin typeface="Garamond"/>
              </a:rPr>
              <a:t> structure and operation</a:t>
            </a:r>
          </a:p>
        </p:txBody>
      </p:sp>
      <p:pic>
        <p:nvPicPr>
          <p:cNvPr id="5" name="Picture 4" descr="Diagram of a cloud computing system">
            <a:extLst>
              <a:ext uri="{FF2B5EF4-FFF2-40B4-BE49-F238E27FC236}">
                <a16:creationId xmlns:a16="http://schemas.microsoft.com/office/drawing/2014/main" id="{10B641B7-E822-31DD-FBE1-87CD06F3F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81" y="1506366"/>
            <a:ext cx="7488238" cy="4708934"/>
          </a:xfrm>
          <a:prstGeom prst="rect">
            <a:avLst/>
          </a:prstGeom>
        </p:spPr>
      </p:pic>
      <p:sp>
        <p:nvSpPr>
          <p:cNvPr id="3" name="Left Brace 2">
            <a:extLst>
              <a:ext uri="{FF2B5EF4-FFF2-40B4-BE49-F238E27FC236}">
                <a16:creationId xmlns:a16="http://schemas.microsoft.com/office/drawing/2014/main" id="{26E7F5F5-2E86-E3B2-3442-050AC194822C}"/>
              </a:ext>
            </a:extLst>
          </p:cNvPr>
          <p:cNvSpPr/>
          <p:nvPr/>
        </p:nvSpPr>
        <p:spPr>
          <a:xfrm rot="5400000">
            <a:off x="1734578" y="2195982"/>
            <a:ext cx="612225" cy="3481429"/>
          </a:xfrm>
          <a:prstGeom prst="leftBrace">
            <a:avLst/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8C20D9-BF69-E0EC-3FA1-AFA09DCC48DB}"/>
              </a:ext>
            </a:extLst>
          </p:cNvPr>
          <p:cNvSpPr txBox="1"/>
          <p:nvPr/>
        </p:nvSpPr>
        <p:spPr>
          <a:xfrm>
            <a:off x="1051841" y="3234503"/>
            <a:ext cx="201728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Service Provider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07D4C331-A593-C0A8-0F61-7B042B74AD5F}"/>
              </a:ext>
            </a:extLst>
          </p:cNvPr>
          <p:cNvSpPr/>
          <p:nvPr/>
        </p:nvSpPr>
        <p:spPr>
          <a:xfrm rot="10800000">
            <a:off x="5528156" y="1456972"/>
            <a:ext cx="789586" cy="1234843"/>
          </a:xfrm>
          <a:prstGeom prst="leftBrace">
            <a:avLst/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F3196-B878-AC84-8DBA-93549EAF1A91}"/>
              </a:ext>
            </a:extLst>
          </p:cNvPr>
          <p:cNvSpPr txBox="1"/>
          <p:nvPr/>
        </p:nvSpPr>
        <p:spPr>
          <a:xfrm>
            <a:off x="6313582" y="1707218"/>
            <a:ext cx="247053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Federation </a:t>
            </a:r>
            <a:r>
              <a:rPr lang="en-US" dirty="0" err="1"/>
              <a:t>Heirarchy</a:t>
            </a:r>
            <a:br>
              <a:rPr lang="en-US" dirty="0"/>
            </a:br>
            <a:endParaRPr lang="en-US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40A8E3FA-1584-CEC2-D065-4866BE7BF10E}"/>
              </a:ext>
            </a:extLst>
          </p:cNvPr>
          <p:cNvSpPr/>
          <p:nvPr/>
        </p:nvSpPr>
        <p:spPr>
          <a:xfrm rot="16200000">
            <a:off x="6422540" y="4331639"/>
            <a:ext cx="700904" cy="1973851"/>
          </a:xfrm>
          <a:prstGeom prst="leftBrace">
            <a:avLst/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C3B05A-94AD-4C8E-4C9D-377443899CFA}"/>
              </a:ext>
            </a:extLst>
          </p:cNvPr>
          <p:cNvSpPr txBox="1"/>
          <p:nvPr/>
        </p:nvSpPr>
        <p:spPr>
          <a:xfrm>
            <a:off x="5781496" y="5658450"/>
            <a:ext cx="247053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Identity Provider</a:t>
            </a:r>
          </a:p>
        </p:txBody>
      </p:sp>
    </p:spTree>
    <p:extLst>
      <p:ext uri="{BB962C8B-B14F-4D97-AF65-F5344CB8AC3E}">
        <p14:creationId xmlns:p14="http://schemas.microsoft.com/office/powerpoint/2010/main" val="24775175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1" descr="KENET-Watermark.png"/>
          <p:cNvPicPr/>
          <p:nvPr/>
        </p:nvPicPr>
        <p:blipFill>
          <a:blip r:embed="rId4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1" descr="J:\Business\KENET\Kenet-logo.png"/>
          <p:cNvPicPr/>
          <p:nvPr/>
        </p:nvPicPr>
        <p:blipFill>
          <a:blip r:embed="rId5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CD82AB-E0E5-339C-DEA5-EFBB56B87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014638"/>
          </a:xfrm>
        </p:spPr>
        <p:txBody>
          <a:bodyPr/>
          <a:lstStyle/>
          <a:p>
            <a:r>
              <a:rPr lang="en-US" b="1" dirty="0" err="1">
                <a:solidFill>
                  <a:srgbClr val="7030A0"/>
                </a:solidFill>
                <a:latin typeface="Garamond"/>
              </a:rPr>
              <a:t>Eduroam</a:t>
            </a:r>
            <a:r>
              <a:rPr lang="en-US" b="1" dirty="0">
                <a:solidFill>
                  <a:srgbClr val="7030A0"/>
                </a:solidFill>
                <a:latin typeface="Garamond"/>
              </a:rPr>
              <a:t> Confederation Infrastructure</a:t>
            </a:r>
            <a:endParaRPr lang="en-KE" b="1" dirty="0">
              <a:solidFill>
                <a:srgbClr val="7030A0"/>
              </a:solidFill>
              <a:latin typeface="Garamond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5245F7-6B82-0979-2647-3CF754B9F22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33411" y="916200"/>
            <a:ext cx="12411153" cy="6444909"/>
          </a:xfrm>
        </p:spPr>
        <p:txBody>
          <a:bodyPr/>
          <a:lstStyle/>
          <a:p>
            <a:endParaRPr lang="en-US" i="1" dirty="0">
              <a:solidFill>
                <a:srgbClr val="666666"/>
              </a:solidFill>
              <a:cs typeface="Arial"/>
            </a:endParaRPr>
          </a:p>
          <a:p>
            <a:endParaRPr lang="en-US" i="1" dirty="0">
              <a:solidFill>
                <a:srgbClr val="666666"/>
              </a:solidFill>
              <a:cs typeface="Arial"/>
            </a:endParaRPr>
          </a:p>
          <a:p>
            <a:endParaRPr lang="en-US" i="1" dirty="0">
              <a:solidFill>
                <a:srgbClr val="666666"/>
              </a:solidFill>
              <a:cs typeface="Arial"/>
            </a:endParaRPr>
          </a:p>
          <a:p>
            <a:endParaRPr lang="en-US" i="1" dirty="0">
              <a:solidFill>
                <a:srgbClr val="666666"/>
              </a:solidFill>
              <a:cs typeface="Arial"/>
            </a:endParaRPr>
          </a:p>
          <a:p>
            <a:endParaRPr lang="en-US" i="1" dirty="0">
              <a:solidFill>
                <a:srgbClr val="666666"/>
              </a:solidFill>
              <a:cs typeface="Arial"/>
            </a:endParaRPr>
          </a:p>
          <a:p>
            <a:endParaRPr lang="en-US" i="1" dirty="0">
              <a:solidFill>
                <a:srgbClr val="666666"/>
              </a:solidFill>
              <a:cs typeface="Arial"/>
            </a:endParaRPr>
          </a:p>
          <a:p>
            <a:endParaRPr lang="en-US" i="1" dirty="0">
              <a:solidFill>
                <a:srgbClr val="666666"/>
              </a:solidFill>
              <a:cs typeface="Arial"/>
            </a:endParaRPr>
          </a:p>
          <a:p>
            <a:endParaRPr lang="en-US" i="1" dirty="0">
              <a:solidFill>
                <a:srgbClr val="666666"/>
              </a:solidFill>
              <a:cs typeface="Arial"/>
            </a:endParaRPr>
          </a:p>
          <a:p>
            <a:endParaRPr lang="en-US" sz="2400" i="1" dirty="0">
              <a:solidFill>
                <a:srgbClr val="666666"/>
              </a:solidFill>
              <a:latin typeface="+mn-lt"/>
              <a:cs typeface="Arial"/>
            </a:endParaRPr>
          </a:p>
          <a:p>
            <a:endParaRPr lang="en-US" sz="2400" i="1" dirty="0">
              <a:solidFill>
                <a:srgbClr val="666666"/>
              </a:solidFill>
              <a:latin typeface="+mn-lt"/>
              <a:cs typeface="Arial"/>
            </a:endParaRPr>
          </a:p>
          <a:p>
            <a:endParaRPr lang="en-US" i="1" dirty="0">
              <a:solidFill>
                <a:srgbClr val="666666"/>
              </a:solidFill>
              <a:cs typeface="Arial"/>
            </a:endParaRPr>
          </a:p>
          <a:p>
            <a:endParaRPr lang="en-US" i="1" dirty="0">
              <a:solidFill>
                <a:srgbClr val="666666"/>
              </a:solidFill>
              <a:cs typeface="Arial"/>
            </a:endParaRPr>
          </a:p>
          <a:p>
            <a:endParaRPr lang="en-K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974114-826F-0296-AC59-588320438A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092" y="1387157"/>
            <a:ext cx="7877175" cy="4429125"/>
          </a:xfrm>
          <a:prstGeom prst="rect">
            <a:avLst/>
          </a:prstGeom>
        </p:spPr>
      </p:pic>
    </p:spTree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0" y="2453040"/>
            <a:ext cx="9143640" cy="483336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20" name="CustomShape 2"/>
          <p:cNvSpPr/>
          <p:nvPr/>
        </p:nvSpPr>
        <p:spPr>
          <a:xfrm>
            <a:off x="1071360" y="5286240"/>
            <a:ext cx="6400440" cy="149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1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1120" cy="904680"/>
          </a:xfrm>
          <a:prstGeom prst="rect">
            <a:avLst/>
          </a:prstGeom>
          <a:ln>
            <a:noFill/>
          </a:ln>
        </p:spPr>
      </p:pic>
      <p:sp>
        <p:nvSpPr>
          <p:cNvPr id="122" name="TextShape 3"/>
          <p:cNvSpPr txBox="1"/>
          <p:nvPr/>
        </p:nvSpPr>
        <p:spPr>
          <a:xfrm>
            <a:off x="0" y="317340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480" cy="86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58C22B-D4F5-8676-6803-208791347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726" y="709083"/>
            <a:ext cx="8229240" cy="1002560"/>
          </a:xfrm>
        </p:spPr>
        <p:txBody>
          <a:bodyPr/>
          <a:lstStyle/>
          <a:p>
            <a:r>
              <a:rPr lang="en-GB" alt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Understanding RADIUS and AAA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51267F-893F-8562-9B27-E38F628EACD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2814003"/>
            <a:ext cx="8229600" cy="3336607"/>
          </a:xfrm>
        </p:spPr>
        <p:txBody>
          <a:bodyPr lIns="0" tIns="0" rIns="0" bIns="0" anchor="ctr">
            <a:noAutofit/>
          </a:bodyPr>
          <a:lstStyle/>
          <a:p>
            <a:r>
              <a:rPr lang="en-GB" sz="2800" b="1" dirty="0">
                <a:latin typeface="Garamond"/>
              </a:rPr>
              <a:t>AAA – Authentication, Authorization, and Accounting</a:t>
            </a:r>
          </a:p>
          <a:p>
            <a:r>
              <a:rPr lang="en-GB" sz="2800" dirty="0">
                <a:latin typeface="Garamond"/>
              </a:rPr>
              <a:t>AAA is the security framework used in networking to control access and track usage:</a:t>
            </a:r>
          </a:p>
          <a:p>
            <a:pPr>
              <a:buFont typeface="+mj-lt"/>
              <a:buAutoNum type="arabicPeriod"/>
            </a:pPr>
            <a:r>
              <a:rPr lang="en-GB" sz="2800" b="1" dirty="0">
                <a:latin typeface="Garamond"/>
              </a:rPr>
              <a:t>Authentication</a:t>
            </a:r>
            <a:r>
              <a:rPr lang="en-GB" sz="2800" dirty="0">
                <a:latin typeface="Garamond"/>
              </a:rPr>
              <a:t> – Verifies the user’s identity.</a:t>
            </a:r>
          </a:p>
          <a:p>
            <a:pPr marL="457200" lvl="1"/>
            <a:r>
              <a:rPr lang="en-GB" sz="2800" kern="1200" dirty="0">
                <a:solidFill>
                  <a:schemeClr val="tx1"/>
                </a:solidFill>
                <a:latin typeface="Garamond"/>
                <a:ea typeface="+mj-ea"/>
                <a:cs typeface="+mj-cs"/>
              </a:rPr>
              <a:t>For </a:t>
            </a:r>
            <a:r>
              <a:rPr lang="en-GB" sz="2800" kern="1200" err="1">
                <a:solidFill>
                  <a:schemeClr val="tx1"/>
                </a:solidFill>
                <a:latin typeface="Garamond"/>
                <a:ea typeface="+mj-ea"/>
                <a:cs typeface="+mj-cs"/>
              </a:rPr>
              <a:t>eduroam</a:t>
            </a:r>
            <a:r>
              <a:rPr lang="en-GB" sz="2800" kern="1200" dirty="0">
                <a:solidFill>
                  <a:schemeClr val="tx1"/>
                </a:solidFill>
                <a:latin typeface="Garamond"/>
                <a:ea typeface="+mj-ea"/>
                <a:cs typeface="+mj-cs"/>
              </a:rPr>
              <a:t>: Confirms the user is a valid member of their home institution.</a:t>
            </a:r>
          </a:p>
          <a:p>
            <a:pPr>
              <a:buFont typeface="+mj-lt"/>
              <a:buAutoNum type="arabicPeriod"/>
            </a:pPr>
            <a:r>
              <a:rPr lang="en-GB" sz="2800" b="1" dirty="0">
                <a:latin typeface="Garamond"/>
              </a:rPr>
              <a:t>Authorization</a:t>
            </a:r>
            <a:r>
              <a:rPr lang="en-GB" sz="2800" dirty="0">
                <a:latin typeface="Garamond"/>
              </a:rPr>
              <a:t> – Decides what the user is allowed/permitted to do.</a:t>
            </a:r>
          </a:p>
          <a:p>
            <a:pPr marL="457200" lvl="1"/>
            <a:r>
              <a:rPr lang="en-GB" sz="2800" kern="1200" dirty="0">
                <a:solidFill>
                  <a:schemeClr val="tx1"/>
                </a:solidFill>
                <a:latin typeface="Garamond"/>
                <a:ea typeface="+mj-ea"/>
                <a:cs typeface="+mj-cs"/>
              </a:rPr>
              <a:t>For </a:t>
            </a:r>
            <a:r>
              <a:rPr lang="en-GB" sz="2800" kern="1200" err="1">
                <a:solidFill>
                  <a:schemeClr val="tx1"/>
                </a:solidFill>
                <a:latin typeface="Garamond"/>
                <a:ea typeface="+mj-ea"/>
                <a:cs typeface="+mj-cs"/>
              </a:rPr>
              <a:t>eduroam</a:t>
            </a:r>
            <a:r>
              <a:rPr lang="en-GB" sz="2800" kern="1200" dirty="0">
                <a:solidFill>
                  <a:schemeClr val="tx1"/>
                </a:solidFill>
                <a:latin typeface="Garamond"/>
                <a:ea typeface="+mj-ea"/>
                <a:cs typeface="+mj-cs"/>
              </a:rPr>
              <a:t>: Grants network access once the user is authenticated.</a:t>
            </a:r>
          </a:p>
          <a:p>
            <a:endParaRPr lang="en-GB" sz="2800" dirty="0">
              <a:latin typeface="Garamond"/>
            </a:endParaRPr>
          </a:p>
          <a:p>
            <a:pPr marL="457200" lvl="1"/>
            <a:endParaRPr lang="en-GB" sz="2800" kern="1200" dirty="0">
              <a:solidFill>
                <a:schemeClr val="tx1"/>
              </a:solidFill>
              <a:latin typeface="Garamond"/>
              <a:ea typeface="+mj-ea"/>
              <a:cs typeface="+mj-cs"/>
            </a:endParaRPr>
          </a:p>
          <a:p>
            <a:endParaRPr lang="en-KE" sz="2800" dirty="0">
              <a:latin typeface="Garamo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21073C-1FC6-E306-5F60-316CA87E4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BCE4188C-550B-5F1E-4A87-D74FE442EAE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A9BD4636-C036-0807-9B27-611868B85348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8AEE9EF1-08C1-958F-5C8C-98EC8E16D16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6808C706-1F98-DBC1-4F0C-87CCCCF80EC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114DC755-4CB4-4889-8867-037A8F7E16E2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8FCC5E-FDF9-F813-68E9-66BD330BD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726" y="323003"/>
            <a:ext cx="8229240" cy="1144800"/>
          </a:xfrm>
        </p:spPr>
        <p:txBody>
          <a:bodyPr/>
          <a:lstStyle/>
          <a:p>
            <a:r>
              <a:rPr lang="en-GB" altLang="en-US" sz="3600" b="1" dirty="0">
                <a:solidFill>
                  <a:srgbClr val="7030A0"/>
                </a:solidFill>
                <a:ea typeface="+mn-ea"/>
                <a:cs typeface="+mn-cs"/>
              </a:rPr>
              <a:t>Understanding RADIUS and AAA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3D3FE7-433A-EE5D-F448-46D61CF266E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</p:spPr>
        <p:txBody>
          <a:bodyPr lIns="0" tIns="0" rIns="0" bIns="0" anchor="ctr">
            <a:noAutofit/>
          </a:bodyPr>
          <a:lstStyle/>
          <a:p>
            <a:endParaRPr lang="en-GB" sz="2600" b="1" kern="1200" dirty="0">
              <a:solidFill>
                <a:schemeClr val="tx1"/>
              </a:solidFill>
              <a:latin typeface="Garamond"/>
              <a:ea typeface="+mj-ea"/>
              <a:cs typeface="+mj-cs"/>
            </a:endParaRPr>
          </a:p>
          <a:p>
            <a:r>
              <a:rPr lang="en-GB" sz="2600" b="1" dirty="0">
                <a:latin typeface="Garamond"/>
              </a:rPr>
              <a:t>3.Accounting</a:t>
            </a:r>
            <a:r>
              <a:rPr lang="en-GB" sz="2600" dirty="0">
                <a:latin typeface="Garamond"/>
              </a:rPr>
              <a:t> – Logs the session details.</a:t>
            </a:r>
          </a:p>
          <a:p>
            <a:pPr marL="457200" lvl="1"/>
            <a:r>
              <a:rPr lang="en-GB" sz="2600" kern="1200" dirty="0">
                <a:solidFill>
                  <a:schemeClr val="tx1"/>
                </a:solidFill>
                <a:latin typeface="Garamond"/>
                <a:ea typeface="+mj-ea"/>
                <a:cs typeface="+mj-cs"/>
              </a:rPr>
              <a:t>For </a:t>
            </a:r>
            <a:r>
              <a:rPr lang="en-GB" sz="2600" kern="1200" err="1">
                <a:solidFill>
                  <a:schemeClr val="tx1"/>
                </a:solidFill>
                <a:latin typeface="Garamond"/>
                <a:ea typeface="+mj-ea"/>
                <a:cs typeface="+mj-cs"/>
              </a:rPr>
              <a:t>eduroam</a:t>
            </a:r>
            <a:r>
              <a:rPr lang="en-GB" sz="2600" kern="1200" dirty="0">
                <a:solidFill>
                  <a:schemeClr val="tx1"/>
                </a:solidFill>
                <a:latin typeface="Garamond"/>
                <a:ea typeface="+mj-ea"/>
                <a:cs typeface="+mj-cs"/>
              </a:rPr>
              <a:t>: Records session start/stop, duration, and possibly usage, for reporting and troubleshooting.</a:t>
            </a:r>
          </a:p>
          <a:p>
            <a:pPr marL="457200" lvl="1"/>
            <a:endParaRPr lang="en-GB" sz="2600" dirty="0">
              <a:solidFill>
                <a:schemeClr val="tx1"/>
              </a:solidFill>
              <a:latin typeface="Garamond"/>
            </a:endParaRPr>
          </a:p>
          <a:p>
            <a:r>
              <a:rPr lang="en-GB" sz="2600" dirty="0">
                <a:latin typeface="Garamond"/>
              </a:rPr>
              <a:t>AAA defines an architecture that authenticates and grants Authorization to users and accounts for their activity.</a:t>
            </a:r>
          </a:p>
          <a:p>
            <a:r>
              <a:rPr lang="en-US" sz="2600" dirty="0">
                <a:latin typeface="Garamond"/>
              </a:rPr>
              <a:t>Examples: RADIUS, TACACS+</a:t>
            </a:r>
            <a:endParaRPr lang="en-GB" sz="2600" dirty="0">
              <a:latin typeface="Garamond"/>
            </a:endParaRPr>
          </a:p>
          <a:p>
            <a:pPr marL="457200" lvl="1"/>
            <a:endParaRPr lang="en-GB" sz="2600" kern="1200" dirty="0">
              <a:solidFill>
                <a:schemeClr val="tx1"/>
              </a:solidFill>
              <a:latin typeface="Garamond"/>
              <a:ea typeface="+mj-ea"/>
              <a:cs typeface="+mj-cs"/>
            </a:endParaRPr>
          </a:p>
          <a:p>
            <a:endParaRPr lang="en-KE" sz="2600" dirty="0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806905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E406D5-5A50-EC2C-E51D-FAA09F319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7E12BBD2-BB1D-CA59-584B-C365C325CFA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FA78AE4D-CA23-CB1C-4E39-4F86AB18079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37BD2503-7587-C3EE-5716-C5B0E8613CF6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B94F072E-0F13-5179-2538-8EA3BCA3FD2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242BF0DC-E476-430D-540D-FBD0FFE8139A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A12C81-D319-AA73-8C7A-49743F5B3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alt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Understanding RADIUS and AAA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31647-FEA3-E690-518F-A8E7FB88572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Garamond"/>
              </a:rPr>
              <a:t>RADIUS – Remote Authentication Dial-In User Service</a:t>
            </a:r>
          </a:p>
          <a:p>
            <a:r>
              <a:rPr lang="en-GB" sz="2800" dirty="0">
                <a:latin typeface="Garamond"/>
              </a:rPr>
              <a:t>RADIUS is the </a:t>
            </a:r>
            <a:r>
              <a:rPr lang="en-GB" sz="2800" b="1" dirty="0">
                <a:latin typeface="Garamond"/>
              </a:rPr>
              <a:t>protocol</a:t>
            </a:r>
            <a:r>
              <a:rPr lang="en-GB" sz="2800" dirty="0">
                <a:latin typeface="Garamond"/>
              </a:rPr>
              <a:t> used in the AAA  framework to provide centralized authentication for users who want to gain access to the network.</a:t>
            </a:r>
            <a:br>
              <a:rPr lang="en-GB" sz="2800" dirty="0">
                <a:latin typeface="Garamond"/>
              </a:rPr>
            </a:br>
            <a:r>
              <a:rPr lang="en-GB" sz="2800" dirty="0">
                <a:latin typeface="Garamond"/>
              </a:rPr>
              <a:t>It acts as the </a:t>
            </a:r>
            <a:r>
              <a:rPr lang="en-GB" sz="2800" b="1" dirty="0">
                <a:latin typeface="Garamond"/>
              </a:rPr>
              <a:t>messenger</a:t>
            </a:r>
            <a:r>
              <a:rPr lang="en-GB" sz="2800" dirty="0">
                <a:latin typeface="Garamond"/>
              </a:rPr>
              <a:t> between:</a:t>
            </a:r>
          </a:p>
          <a:p>
            <a:r>
              <a:rPr lang="en-GB" sz="2800" dirty="0">
                <a:latin typeface="Garamond"/>
              </a:rPr>
              <a:t>The </a:t>
            </a:r>
            <a:r>
              <a:rPr lang="en-GB" sz="2800" b="1" dirty="0">
                <a:latin typeface="Garamond"/>
              </a:rPr>
              <a:t>home institution</a:t>
            </a:r>
            <a:r>
              <a:rPr lang="en-GB" sz="2800" dirty="0">
                <a:latin typeface="Garamond"/>
              </a:rPr>
              <a:t> (where the user’s credentials are validated-Authentication)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>
                <a:latin typeface="Garamond"/>
              </a:rPr>
              <a:t>The </a:t>
            </a:r>
            <a:r>
              <a:rPr lang="en-GB" sz="2800" b="1" dirty="0">
                <a:latin typeface="Garamond"/>
              </a:rPr>
              <a:t>visited institution</a:t>
            </a:r>
            <a:r>
              <a:rPr lang="en-GB" sz="2800" dirty="0">
                <a:latin typeface="Garamond"/>
              </a:rPr>
              <a:t> (where the user connects - Authorization)</a:t>
            </a:r>
          </a:p>
        </p:txBody>
      </p:sp>
    </p:spTree>
    <p:extLst>
      <p:ext uri="{BB962C8B-B14F-4D97-AF65-F5344CB8AC3E}">
        <p14:creationId xmlns:p14="http://schemas.microsoft.com/office/powerpoint/2010/main" val="122476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16D89-A7A0-5F83-F315-FA1DEB271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0CE1E316-869E-5F96-3B14-5E59174F29EA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3F1B47FD-6761-28E4-66E9-333977847DB2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2CBAFB82-3C96-44DD-A668-4F927C76E2F8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BC5D91E3-DECC-D1C7-5479-8CA33E2DEF1C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45FDF7A9-955D-FDA2-54B2-19415A3F10B9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2C12DA-83C9-FCB3-9788-E5542C83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GB" b="1" dirty="0" err="1">
                <a:solidFill>
                  <a:srgbClr val="7030A0"/>
                </a:solidFill>
                <a:latin typeface="Garamond"/>
              </a:rPr>
              <a:t>Eduroam</a:t>
            </a:r>
            <a:r>
              <a:rPr lang="en-GB" b="1" dirty="0">
                <a:solidFill>
                  <a:srgbClr val="7030A0"/>
                </a:solidFill>
                <a:latin typeface="Garamond"/>
              </a:rPr>
              <a:t> structure and operation</a:t>
            </a:r>
          </a:p>
        </p:txBody>
      </p:sp>
      <p:pic>
        <p:nvPicPr>
          <p:cNvPr id="5" name="Picture 4" descr="Diagram of a cloud computing system">
            <a:extLst>
              <a:ext uri="{FF2B5EF4-FFF2-40B4-BE49-F238E27FC236}">
                <a16:creationId xmlns:a16="http://schemas.microsoft.com/office/drawing/2014/main" id="{F1EB5EBC-53B1-B7E3-3CEA-9C14FBA240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81" y="1506366"/>
            <a:ext cx="7488238" cy="4708934"/>
          </a:xfrm>
          <a:prstGeom prst="rect">
            <a:avLst/>
          </a:prstGeom>
        </p:spPr>
      </p:pic>
      <p:sp>
        <p:nvSpPr>
          <p:cNvPr id="3" name="Left Brace 2">
            <a:extLst>
              <a:ext uri="{FF2B5EF4-FFF2-40B4-BE49-F238E27FC236}">
                <a16:creationId xmlns:a16="http://schemas.microsoft.com/office/drawing/2014/main" id="{9E755A1E-E242-4C44-7DF7-73F86193EAD2}"/>
              </a:ext>
            </a:extLst>
          </p:cNvPr>
          <p:cNvSpPr/>
          <p:nvPr/>
        </p:nvSpPr>
        <p:spPr>
          <a:xfrm rot="5400000">
            <a:off x="1734578" y="2195982"/>
            <a:ext cx="612225" cy="3481429"/>
          </a:xfrm>
          <a:prstGeom prst="leftBrace">
            <a:avLst/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B01684-060F-1CB5-3BC7-CB262A0EFAAB}"/>
              </a:ext>
            </a:extLst>
          </p:cNvPr>
          <p:cNvSpPr txBox="1"/>
          <p:nvPr/>
        </p:nvSpPr>
        <p:spPr>
          <a:xfrm>
            <a:off x="1051841" y="3234503"/>
            <a:ext cx="201728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Service Provider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6851AE8B-B2DF-2B27-E7A1-54D171E1B28A}"/>
              </a:ext>
            </a:extLst>
          </p:cNvPr>
          <p:cNvSpPr/>
          <p:nvPr/>
        </p:nvSpPr>
        <p:spPr>
          <a:xfrm rot="10800000">
            <a:off x="5528156" y="1456972"/>
            <a:ext cx="789586" cy="1234843"/>
          </a:xfrm>
          <a:prstGeom prst="leftBrace">
            <a:avLst/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A9E571-A9F8-C403-EDAC-90E145952795}"/>
              </a:ext>
            </a:extLst>
          </p:cNvPr>
          <p:cNvSpPr txBox="1"/>
          <p:nvPr/>
        </p:nvSpPr>
        <p:spPr>
          <a:xfrm>
            <a:off x="6313582" y="1707218"/>
            <a:ext cx="247053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Federation </a:t>
            </a:r>
            <a:r>
              <a:rPr lang="en-US" dirty="0" err="1"/>
              <a:t>Heirarchy</a:t>
            </a:r>
            <a:br>
              <a:rPr lang="en-US" dirty="0"/>
            </a:br>
            <a:endParaRPr lang="en-US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AE5C3226-44CD-5CE7-A36C-8FF000CDF626}"/>
              </a:ext>
            </a:extLst>
          </p:cNvPr>
          <p:cNvSpPr/>
          <p:nvPr/>
        </p:nvSpPr>
        <p:spPr>
          <a:xfrm rot="16200000">
            <a:off x="6422540" y="4331639"/>
            <a:ext cx="700904" cy="1973851"/>
          </a:xfrm>
          <a:prstGeom prst="leftBrace">
            <a:avLst/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775BC4-8727-3EB4-93D4-531A5D0A6899}"/>
              </a:ext>
            </a:extLst>
          </p:cNvPr>
          <p:cNvSpPr txBox="1"/>
          <p:nvPr/>
        </p:nvSpPr>
        <p:spPr>
          <a:xfrm>
            <a:off x="5781496" y="5658450"/>
            <a:ext cx="247053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Identity Provider</a:t>
            </a:r>
          </a:p>
        </p:txBody>
      </p:sp>
    </p:spTree>
    <p:extLst>
      <p:ext uri="{BB962C8B-B14F-4D97-AF65-F5344CB8AC3E}">
        <p14:creationId xmlns:p14="http://schemas.microsoft.com/office/powerpoint/2010/main" val="34880471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2" descr="KENET-Watermark.png"/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0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2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D4C0E4-E2FB-B306-D756-A8EC33EEA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83200"/>
            <a:ext cx="8229240" cy="5352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Role of Identity Providers (IdP) and Service Providers (SP)</a:t>
            </a:r>
            <a:endParaRPr lang="en-US" b="1">
              <a:solidFill>
                <a:srgbClr val="7030A0"/>
              </a:solidFill>
              <a:latin typeface="Garamond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1C944F-C20B-9A6E-5C99-1908FA79DE9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17500" y="2911920"/>
            <a:ext cx="8229240" cy="2896120"/>
          </a:xfrm>
        </p:spPr>
        <p:txBody>
          <a:bodyPr lIns="0" tIns="0" rIns="0" bIns="0" anchor="ctr">
            <a:noAutofit/>
          </a:bodyPr>
          <a:lstStyle/>
          <a:p>
            <a:r>
              <a:rPr lang="en-US" sz="2800" b="1" dirty="0">
                <a:latin typeface="Garamond"/>
              </a:rPr>
              <a:t>1. Identity Provider (IdP)</a:t>
            </a:r>
            <a:br>
              <a:rPr lang="en-US" sz="2800" dirty="0">
                <a:latin typeface="Garamond"/>
              </a:rPr>
            </a:br>
            <a:r>
              <a:rPr lang="en-US" sz="2800" dirty="0">
                <a:latin typeface="Garamond"/>
              </a:rPr>
              <a:t>An institution (e.g., a university or research center) that manages and authenticates the credentials of its own users.</a:t>
            </a:r>
          </a:p>
          <a:p>
            <a:r>
              <a:rPr lang="en-US" sz="2800" b="1" dirty="0">
                <a:latin typeface="Garamond"/>
              </a:rPr>
              <a:t>Role in </a:t>
            </a:r>
            <a:r>
              <a:rPr lang="en-US" sz="2800" b="1" err="1">
                <a:latin typeface="Garamond"/>
              </a:rPr>
              <a:t>eduroam</a:t>
            </a:r>
            <a:r>
              <a:rPr lang="en-US" sz="2800" dirty="0">
                <a:latin typeface="Garamond"/>
              </a:rPr>
              <a:t>:</a:t>
            </a:r>
          </a:p>
          <a:p>
            <a:pPr lvl="1"/>
            <a:r>
              <a:rPr lang="en-US" sz="2800" dirty="0">
                <a:latin typeface="Garamond"/>
              </a:rPr>
              <a:t>Stores user accounts (username + password) in its own authentication system (e.g., LDAP, Active Directory, SQL). </a:t>
            </a:r>
          </a:p>
          <a:p>
            <a:pPr lvl="1"/>
            <a:r>
              <a:rPr lang="en-US" sz="2800" dirty="0">
                <a:latin typeface="Garamond"/>
              </a:rPr>
              <a:t>Runs a </a:t>
            </a:r>
            <a:r>
              <a:rPr lang="en-US" sz="2800" b="1" dirty="0">
                <a:latin typeface="Garamond"/>
              </a:rPr>
              <a:t>RADIUS server</a:t>
            </a:r>
            <a:r>
              <a:rPr lang="en-US" sz="2800" dirty="0">
                <a:latin typeface="Garamond"/>
              </a:rPr>
              <a:t> that receives authentication requests from other institutions when its users roam.</a:t>
            </a:r>
          </a:p>
          <a:p>
            <a:pPr lvl="1"/>
            <a:r>
              <a:rPr lang="en-US" sz="2800" dirty="0">
                <a:latin typeface="Garamond"/>
              </a:rPr>
              <a:t>Confirms whether the login details provided are valid.</a:t>
            </a:r>
          </a:p>
          <a:p>
            <a:pPr lvl="1"/>
            <a:endParaRPr lang="en-US" sz="2800" dirty="0">
              <a:latin typeface="Garamond"/>
            </a:endParaRPr>
          </a:p>
          <a:p>
            <a:endParaRPr lang="en-KE" sz="2800" dirty="0">
              <a:latin typeface="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909FE-6BE1-A303-828B-290E9AF47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2" descr="KENET-Watermark.png">
            <a:extLst>
              <a:ext uri="{FF2B5EF4-FFF2-40B4-BE49-F238E27FC236}">
                <a16:creationId xmlns:a16="http://schemas.microsoft.com/office/drawing/2014/main" id="{561C764B-EF3D-2CE8-0776-F98C0AEB2B0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5" name="CustomShape 1">
            <a:extLst>
              <a:ext uri="{FF2B5EF4-FFF2-40B4-BE49-F238E27FC236}">
                <a16:creationId xmlns:a16="http://schemas.microsoft.com/office/drawing/2014/main" id="{8112DAA0-793D-853D-4D6B-EC0B4559454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06" name="CustomShape 2">
            <a:extLst>
              <a:ext uri="{FF2B5EF4-FFF2-40B4-BE49-F238E27FC236}">
                <a16:creationId xmlns:a16="http://schemas.microsoft.com/office/drawing/2014/main" id="{931DF8F0-AF0E-A020-A884-63155DAC2FA0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2" descr="J:\Business\KENET\Kenet-logo.png">
            <a:extLst>
              <a:ext uri="{FF2B5EF4-FFF2-40B4-BE49-F238E27FC236}">
                <a16:creationId xmlns:a16="http://schemas.microsoft.com/office/drawing/2014/main" id="{6E17BDF9-4F1A-8D72-096F-0649C59B0279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8" name="TextShape 3">
            <a:extLst>
              <a:ext uri="{FF2B5EF4-FFF2-40B4-BE49-F238E27FC236}">
                <a16:creationId xmlns:a16="http://schemas.microsoft.com/office/drawing/2014/main" id="{4A7AB2F6-D3B1-D364-C198-1A772610D7A6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84A59A7-6A43-F9DD-54D0-767C0B0E5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23624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Role of Identity Providers (IdP) and Service Providers (SP)(Continued)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34A8AE-CB6A-6627-8894-8CAB90C7EEA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2108148"/>
            <a:ext cx="8229600" cy="403993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Garamond"/>
              </a:rPr>
              <a:t>2. Service Provider (SP)</a:t>
            </a:r>
            <a:br>
              <a:rPr lang="en-US" sz="2800" dirty="0">
                <a:latin typeface="Garamond"/>
              </a:rPr>
            </a:br>
            <a:r>
              <a:rPr lang="en-US" sz="2800" dirty="0">
                <a:latin typeface="Garamond"/>
              </a:rPr>
              <a:t>An institution that provides the </a:t>
            </a:r>
            <a:r>
              <a:rPr lang="en-US" sz="2800" err="1">
                <a:latin typeface="Garamond"/>
              </a:rPr>
              <a:t>eduroam</a:t>
            </a:r>
            <a:r>
              <a:rPr lang="en-US" sz="2800" dirty="0">
                <a:latin typeface="Garamond"/>
              </a:rPr>
              <a:t> Wi-Fi service to users, whether they belong to the institution or are visiting from elsewhere.</a:t>
            </a:r>
            <a:endParaRPr lang="en-US" sz="2800">
              <a:latin typeface="Garamond"/>
            </a:endParaRPr>
          </a:p>
          <a:p>
            <a:r>
              <a:rPr lang="en-US" sz="2800" b="1" dirty="0">
                <a:latin typeface="Garamond"/>
              </a:rPr>
              <a:t>Role in </a:t>
            </a:r>
            <a:r>
              <a:rPr lang="en-US" sz="2800" b="1" dirty="0" err="1">
                <a:latin typeface="Garamond"/>
              </a:rPr>
              <a:t>eduroam</a:t>
            </a:r>
            <a:r>
              <a:rPr lang="en-US" sz="2800" b="1" dirty="0">
                <a:latin typeface="Garamond"/>
              </a:rPr>
              <a:t>:</a:t>
            </a:r>
            <a:r>
              <a:rPr lang="en-US" sz="2800" dirty="0">
                <a:latin typeface="Garamond"/>
              </a:rPr>
              <a:t> Runs Wi-Fi access points and a local RADIUS server.</a:t>
            </a:r>
          </a:p>
          <a:p>
            <a:pPr lvl="1"/>
            <a:r>
              <a:rPr lang="en-US" sz="2800" dirty="0">
                <a:latin typeface="Garamond"/>
              </a:rPr>
              <a:t>Accepts authentication requests and forwards them through the </a:t>
            </a:r>
            <a:r>
              <a:rPr lang="en-US" sz="2800" dirty="0" err="1">
                <a:latin typeface="Garamond"/>
              </a:rPr>
              <a:t>eduroam</a:t>
            </a:r>
            <a:r>
              <a:rPr lang="en-US" sz="2800" dirty="0">
                <a:latin typeface="Garamond"/>
              </a:rPr>
              <a:t> hierarchy to the correct IdP.</a:t>
            </a:r>
            <a:endParaRPr lang="en-US" sz="2800">
              <a:latin typeface="Garamond"/>
            </a:endParaRPr>
          </a:p>
          <a:p>
            <a:pPr lvl="1"/>
            <a:r>
              <a:rPr lang="en-US" sz="2800" dirty="0">
                <a:latin typeface="Garamond"/>
              </a:rPr>
              <a:t>Grants/Authorizes network access if the IdP verifies the user.</a:t>
            </a:r>
            <a:endParaRPr lang="en-US" sz="2800">
              <a:latin typeface="Garamond"/>
            </a:endParaRPr>
          </a:p>
          <a:p>
            <a:pPr lvl="1"/>
            <a:endParaRPr lang="en-US" sz="2800" dirty="0">
              <a:latin typeface="Garamond"/>
            </a:endParaRPr>
          </a:p>
          <a:p>
            <a:endParaRPr lang="en-KE" sz="2800" dirty="0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015195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6B2E34-450A-780F-7893-90E44671FF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10103497-E141-5D3E-5A29-7B41D2E299E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B0F750B7-1B82-EE29-0805-459B36556C2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D51D352B-FD67-D593-DEBC-3AB4DD39B9C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89463FCD-89A7-17F0-89C6-EDE0125EB57B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3" name="TextShape 3">
            <a:extLst>
              <a:ext uri="{FF2B5EF4-FFF2-40B4-BE49-F238E27FC236}">
                <a16:creationId xmlns:a16="http://schemas.microsoft.com/office/drawing/2014/main" id="{78BD8238-6B7D-9987-6060-FF2BFE6A9730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9DF35F-1904-CAD6-D808-CD9C7E491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51000"/>
            <a:ext cx="8229240" cy="4674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Federation hierarchy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74797B-482F-D351-6D83-EBD13FE4567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2194560"/>
            <a:ext cx="8229240" cy="4023360"/>
          </a:xfrm>
        </p:spPr>
        <p:txBody>
          <a:bodyPr>
            <a:noAutofit/>
          </a:bodyPr>
          <a:lstStyle/>
          <a:p>
            <a:pPr fontAlgn="base"/>
            <a:r>
              <a:rPr lang="en-GB" sz="2800" b="1" dirty="0">
                <a:latin typeface="Garamond"/>
              </a:rPr>
              <a:t>a. National Roaming Operators (NROs) – Country Level</a:t>
            </a:r>
            <a:r>
              <a:rPr lang="en-US" sz="2800" dirty="0">
                <a:latin typeface="Garamond"/>
              </a:rPr>
              <a:t>​</a:t>
            </a:r>
          </a:p>
          <a:p>
            <a:pPr fontAlgn="base"/>
            <a:r>
              <a:rPr lang="en-GB" sz="2800" dirty="0">
                <a:latin typeface="Garamond"/>
              </a:rPr>
              <a:t>Each country has a National </a:t>
            </a:r>
            <a:r>
              <a:rPr lang="en-GB" sz="2800" err="1">
                <a:latin typeface="Garamond"/>
              </a:rPr>
              <a:t>eduroam</a:t>
            </a:r>
            <a:r>
              <a:rPr lang="en-GB" sz="2800" dirty="0">
                <a:latin typeface="Garamond"/>
              </a:rPr>
              <a:t> Roaming Operator, typically the National Research and Education Network (NREN) (e.g., KENET).​</a:t>
            </a:r>
          </a:p>
          <a:p>
            <a:pPr fontAlgn="base"/>
            <a:r>
              <a:rPr lang="en-GB" sz="2800" dirty="0">
                <a:latin typeface="Garamond"/>
              </a:rPr>
              <a:t>Operates a National RADIUS server (FLRs).​</a:t>
            </a:r>
          </a:p>
          <a:p>
            <a:pPr fontAlgn="base"/>
            <a:r>
              <a:rPr lang="en-GB" sz="2800" dirty="0">
                <a:latin typeface="Garamond"/>
              </a:rPr>
              <a:t>Connects institutional RADIUS servers within the country.​</a:t>
            </a:r>
          </a:p>
          <a:p>
            <a:pPr fontAlgn="base"/>
            <a:r>
              <a:rPr lang="en-GB" sz="2800" dirty="0">
                <a:latin typeface="Garamond"/>
              </a:rPr>
              <a:t>Forwards requests to the appropriate institution or to the international level.</a:t>
            </a:r>
          </a:p>
          <a:p>
            <a:pPr fontAlgn="base"/>
            <a:endParaRPr lang="en-GB" sz="2800" dirty="0">
              <a:latin typeface="Garamond"/>
            </a:endParaRPr>
          </a:p>
          <a:p>
            <a:endParaRPr lang="en-KE" sz="2800" dirty="0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228938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1B3F2-7BD8-329A-F43A-4CAF8C6C1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>
            <a:extLst>
              <a:ext uri="{FF2B5EF4-FFF2-40B4-BE49-F238E27FC236}">
                <a16:creationId xmlns:a16="http://schemas.microsoft.com/office/drawing/2014/main" id="{0AB2838E-14FA-8D42-9691-91F23B4AA61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>
            <a:extLst>
              <a:ext uri="{FF2B5EF4-FFF2-40B4-BE49-F238E27FC236}">
                <a16:creationId xmlns:a16="http://schemas.microsoft.com/office/drawing/2014/main" id="{6E4C8C95-4D11-23A0-53F4-C83F204A164E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01" name="CustomShape 2">
            <a:extLst>
              <a:ext uri="{FF2B5EF4-FFF2-40B4-BE49-F238E27FC236}">
                <a16:creationId xmlns:a16="http://schemas.microsoft.com/office/drawing/2014/main" id="{EBAE08CC-0EF7-64ED-C5D4-A021619DA1F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>
            <a:extLst>
              <a:ext uri="{FF2B5EF4-FFF2-40B4-BE49-F238E27FC236}">
                <a16:creationId xmlns:a16="http://schemas.microsoft.com/office/drawing/2014/main" id="{E080A1A6-5A15-322F-D08D-75965AFC8C26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3" name="TextShape 3">
            <a:extLst>
              <a:ext uri="{FF2B5EF4-FFF2-40B4-BE49-F238E27FC236}">
                <a16:creationId xmlns:a16="http://schemas.microsoft.com/office/drawing/2014/main" id="{930D5190-75F6-E707-4E9E-43317F485F17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D22A52-7CAC-DD10-B1ED-FA11229D4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51000"/>
            <a:ext cx="8229240" cy="467400"/>
          </a:xfrm>
        </p:spPr>
        <p:txBody>
          <a:bodyPr/>
          <a:lstStyle/>
          <a:p>
            <a:r>
              <a:rPr lang="en-US" sz="3600" b="1" dirty="0">
                <a:solidFill>
                  <a:srgbClr val="7030A0"/>
                </a:solidFill>
                <a:ea typeface="+mn-ea"/>
                <a:cs typeface="+mn-cs"/>
              </a:rPr>
              <a:t>Federation hierarchy (National, Regional, Global)</a:t>
            </a:r>
            <a:endParaRPr lang="en-KE" sz="3600" b="1" dirty="0">
              <a:solidFill>
                <a:srgbClr val="7030A0"/>
              </a:solidFill>
              <a:ea typeface="+mn-ea"/>
              <a:cs typeface="+mn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F08602-C43D-9AA2-6787-C80FF0A37D9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2194560"/>
            <a:ext cx="8229240" cy="4023360"/>
          </a:xfrm>
        </p:spPr>
        <p:txBody>
          <a:bodyPr>
            <a:noAutofit/>
          </a:bodyPr>
          <a:lstStyle/>
          <a:p>
            <a:pPr fontAlgn="base"/>
            <a:r>
              <a:rPr lang="en-GB" sz="2800" b="1" dirty="0">
                <a:latin typeface="Garamond"/>
              </a:rPr>
              <a:t>b. Regional Top-Level RADIUS Servers (TLRs) – Continental Level</a:t>
            </a:r>
            <a:r>
              <a:rPr lang="en-US" sz="2800" dirty="0">
                <a:latin typeface="Garamond"/>
              </a:rPr>
              <a:t>​</a:t>
            </a:r>
            <a:endParaRPr lang="en-US" dirty="0"/>
          </a:p>
          <a:p>
            <a:pPr fontAlgn="base"/>
            <a:r>
              <a:rPr lang="en-GB" sz="2800" dirty="0">
                <a:latin typeface="Garamond"/>
              </a:rPr>
              <a:t>Serve multiple countries in a region.</a:t>
            </a:r>
            <a:r>
              <a:rPr lang="en-US" sz="2800" dirty="0">
                <a:latin typeface="Garamond"/>
              </a:rPr>
              <a:t>​</a:t>
            </a:r>
          </a:p>
          <a:p>
            <a:pPr fontAlgn="base"/>
            <a:r>
              <a:rPr lang="en-GB" sz="2800" dirty="0">
                <a:latin typeface="Garamond"/>
              </a:rPr>
              <a:t>Interconnect national RADIUS servers.</a:t>
            </a:r>
            <a:r>
              <a:rPr lang="en-US" sz="2800" dirty="0">
                <a:latin typeface="Garamond"/>
              </a:rPr>
              <a:t>​</a:t>
            </a:r>
          </a:p>
          <a:p>
            <a:pPr fontAlgn="base"/>
            <a:endParaRPr lang="en-GB" sz="2800" dirty="0">
              <a:latin typeface="Garamond"/>
            </a:endParaRPr>
          </a:p>
          <a:p>
            <a:endParaRPr lang="en-KE" sz="2800" dirty="0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93264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6670FCDB408B45A1CCD46187AB097C" ma:contentTypeVersion="3" ma:contentTypeDescription="Create a new document." ma:contentTypeScope="" ma:versionID="adddddf687b63769b37d357fbae21d99">
  <xsd:schema xmlns:xsd="http://www.w3.org/2001/XMLSchema" xmlns:xs="http://www.w3.org/2001/XMLSchema" xmlns:p="http://schemas.microsoft.com/office/2006/metadata/properties" xmlns:ns2="9826cf9b-3860-474d-8bea-96b345f44a5f" targetNamespace="http://schemas.microsoft.com/office/2006/metadata/properties" ma:root="true" ma:fieldsID="ef44c3ff4c430623ddfe7b97f3fb4f86" ns2:_="">
    <xsd:import namespace="9826cf9b-3860-474d-8bea-96b345f44a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26cf9b-3860-474d-8bea-96b345f44a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14F73A-53C9-4E6E-9FD3-75F289A56D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26cf9b-3860-474d-8bea-96b345f44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FE02E9-C3BE-4B3A-B39B-0A5CC61EB3FF}">
  <ds:schemaRefs>
    <ds:schemaRef ds:uri="http://www.w3.org/XML/1998/namespace"/>
    <ds:schemaRef ds:uri="http://purl.org/dc/dcmitype/"/>
    <ds:schemaRef ds:uri="http://schemas.openxmlformats.org/package/2006/metadata/core-properties"/>
    <ds:schemaRef ds:uri="68c89998-82d1-4128-ac1d-207564457bf8"/>
    <ds:schemaRef ds:uri="http://purl.org/dc/terms/"/>
    <ds:schemaRef ds:uri="http://purl.org/dc/elements/1.1/"/>
    <ds:schemaRef ds:uri="28d59f58-bf52-4fd4-97d1-0d5af4e08db1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383D01C-3821-4FBA-BCA0-901C4844C2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12643</TotalTime>
  <Words>1416</Words>
  <Application>Microsoft Office PowerPoint</Application>
  <PresentationFormat>On-screen Show (4:3)</PresentationFormat>
  <Paragraphs>128</Paragraphs>
  <Slides>15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Office Theme</vt:lpstr>
      <vt:lpstr>PowerPoint Presentation</vt:lpstr>
      <vt:lpstr>Understanding RADIUS and AAA </vt:lpstr>
      <vt:lpstr>Understanding RADIUS and AAA </vt:lpstr>
      <vt:lpstr>Understanding RADIUS and AAA </vt:lpstr>
      <vt:lpstr>Eduroam structure and operation</vt:lpstr>
      <vt:lpstr>Role of Identity Providers (IdP) and Service Providers (SP)</vt:lpstr>
      <vt:lpstr>Role of Identity Providers (IdP) and Service Providers (SP)(Continued)</vt:lpstr>
      <vt:lpstr>Federation hierarchy</vt:lpstr>
      <vt:lpstr>Federation hierarchy (National, Regional, Global)</vt:lpstr>
      <vt:lpstr>Federation hierarchy </vt:lpstr>
      <vt:lpstr>How RADIUS Works in eduroam</vt:lpstr>
      <vt:lpstr>How RADIUS Works in eduroam</vt:lpstr>
      <vt:lpstr>Eduroam structure and operation</vt:lpstr>
      <vt:lpstr>Eduroam Confederation Infrastructure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Anne Inapat</cp:lastModifiedBy>
  <cp:revision>171</cp:revision>
  <dcterms:created xsi:type="dcterms:W3CDTF">2014-09-16T18:56:59Z</dcterms:created>
  <dcterms:modified xsi:type="dcterms:W3CDTF">2025-10-16T10:31:58Z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  <property fmtid="{D5CDD505-2E9C-101B-9397-08002B2CF9AE}" pid="12" name="ContentTypeId">
    <vt:lpwstr>0x0101004D6670FCDB408B45A1CCD46187AB097C</vt:lpwstr>
  </property>
</Properties>
</file>